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Arimo" panose="020B0604020202020204" charset="0"/>
      <p:regular r:id="rId25"/>
    </p:embeddedFont>
    <p:embeddedFont>
      <p:font typeface="Childos Arabic" panose="020B0604020202020204" charset="-78"/>
      <p:regular r:id="rId26"/>
    </p:embeddedFont>
    <p:embeddedFont>
      <p:font typeface="Childos Arabic Bold" panose="020B0604020202020204" charset="-78"/>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03" y="2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74.svg"/><Relationship Id="rId7" Type="http://schemas.openxmlformats.org/officeDocument/2006/relationships/image" Target="../media/image77.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76.svg"/><Relationship Id="rId10" Type="http://schemas.openxmlformats.org/officeDocument/2006/relationships/image" Target="../media/image80.svg"/><Relationship Id="rId4" Type="http://schemas.openxmlformats.org/officeDocument/2006/relationships/image" Target="../media/image75.png"/><Relationship Id="rId9" Type="http://schemas.openxmlformats.org/officeDocument/2006/relationships/image" Target="../media/image79.png"/></Relationships>
</file>

<file path=ppt/slides/_rels/slide11.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svg"/><Relationship Id="rId3" Type="http://schemas.openxmlformats.org/officeDocument/2006/relationships/image" Target="../media/image74.svg"/><Relationship Id="rId7" Type="http://schemas.openxmlformats.org/officeDocument/2006/relationships/image" Target="../media/image82.svg"/><Relationship Id="rId12" Type="http://schemas.openxmlformats.org/officeDocument/2006/relationships/image" Target="../media/image87.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svg"/><Relationship Id="rId5" Type="http://schemas.openxmlformats.org/officeDocument/2006/relationships/image" Target="../media/image61.svg"/><Relationship Id="rId10" Type="http://schemas.openxmlformats.org/officeDocument/2006/relationships/image" Target="../media/image85.png"/><Relationship Id="rId4" Type="http://schemas.openxmlformats.org/officeDocument/2006/relationships/image" Target="../media/image60.png"/><Relationship Id="rId9" Type="http://schemas.openxmlformats.org/officeDocument/2006/relationships/image" Target="../media/image84.svg"/><Relationship Id="rId1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90.svg"/><Relationship Id="rId7" Type="http://schemas.openxmlformats.org/officeDocument/2006/relationships/image" Target="../media/image92.svg"/><Relationship Id="rId12" Type="http://schemas.openxmlformats.org/officeDocument/2006/relationships/image" Target="../media/image14.png"/><Relationship Id="rId2"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91.png"/><Relationship Id="rId11" Type="http://schemas.openxmlformats.org/officeDocument/2006/relationships/image" Target="../media/image96.svg"/><Relationship Id="rId5" Type="http://schemas.openxmlformats.org/officeDocument/2006/relationships/image" Target="../media/image20.svg"/><Relationship Id="rId10" Type="http://schemas.openxmlformats.org/officeDocument/2006/relationships/image" Target="../media/image95.png"/><Relationship Id="rId4" Type="http://schemas.openxmlformats.org/officeDocument/2006/relationships/image" Target="../media/image19.png"/><Relationship Id="rId9" Type="http://schemas.openxmlformats.org/officeDocument/2006/relationships/image" Target="../media/image94.svg"/></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74.svg"/><Relationship Id="rId7" Type="http://schemas.openxmlformats.org/officeDocument/2006/relationships/image" Target="../media/image98.svg"/><Relationship Id="rId12" Type="http://schemas.openxmlformats.org/officeDocument/2006/relationships/image" Target="../media/image100.sv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97.png"/><Relationship Id="rId11" Type="http://schemas.openxmlformats.org/officeDocument/2006/relationships/image" Target="../media/image99.png"/><Relationship Id="rId5" Type="http://schemas.openxmlformats.org/officeDocument/2006/relationships/image" Target="../media/image76.svg"/><Relationship Id="rId10" Type="http://schemas.openxmlformats.org/officeDocument/2006/relationships/image" Target="../media/image14.png"/><Relationship Id="rId4" Type="http://schemas.openxmlformats.org/officeDocument/2006/relationships/image" Target="../media/image75.png"/><Relationship Id="rId9" Type="http://schemas.openxmlformats.org/officeDocument/2006/relationships/image" Target="../media/image68.sv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6.svg"/><Relationship Id="rId7" Type="http://schemas.openxmlformats.org/officeDocument/2006/relationships/image" Target="../media/image68.sv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98.svg"/><Relationship Id="rId10" Type="http://schemas.openxmlformats.org/officeDocument/2006/relationships/image" Target="../media/image102.svg"/><Relationship Id="rId4" Type="http://schemas.openxmlformats.org/officeDocument/2006/relationships/image" Target="../media/image97.png"/><Relationship Id="rId9" Type="http://schemas.openxmlformats.org/officeDocument/2006/relationships/image" Target="../media/image101.png"/></Relationships>
</file>

<file path=ppt/slides/_rels/slide15.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94.svg"/><Relationship Id="rId7" Type="http://schemas.openxmlformats.org/officeDocument/2006/relationships/image" Target="../media/image104.svg"/><Relationship Id="rId12" Type="http://schemas.openxmlformats.org/officeDocument/2006/relationships/image" Target="../media/image14.png"/><Relationship Id="rId2" Type="http://schemas.openxmlformats.org/officeDocument/2006/relationships/image" Target="../media/image93.png"/><Relationship Id="rId1" Type="http://schemas.openxmlformats.org/officeDocument/2006/relationships/slideLayout" Target="../slideLayouts/slideLayout7.xml"/><Relationship Id="rId6" Type="http://schemas.openxmlformats.org/officeDocument/2006/relationships/image" Target="../media/image103.png"/><Relationship Id="rId11" Type="http://schemas.openxmlformats.org/officeDocument/2006/relationships/image" Target="../media/image106.svg"/><Relationship Id="rId5" Type="http://schemas.openxmlformats.org/officeDocument/2006/relationships/image" Target="../media/image68.svg"/><Relationship Id="rId10" Type="http://schemas.openxmlformats.org/officeDocument/2006/relationships/image" Target="../media/image105.png"/><Relationship Id="rId4" Type="http://schemas.openxmlformats.org/officeDocument/2006/relationships/image" Target="../media/image67.png"/><Relationship Id="rId9" Type="http://schemas.openxmlformats.org/officeDocument/2006/relationships/image" Target="../media/image82.svg"/></Relationships>
</file>

<file path=ppt/slides/_rels/slide16.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108.svg"/><Relationship Id="rId7" Type="http://schemas.openxmlformats.org/officeDocument/2006/relationships/image" Target="../media/image112.svg"/><Relationship Id="rId12" Type="http://schemas.openxmlformats.org/officeDocument/2006/relationships/image" Target="../media/image14.pn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11.png"/><Relationship Id="rId11" Type="http://schemas.openxmlformats.org/officeDocument/2006/relationships/image" Target="../media/image114.svg"/><Relationship Id="rId5" Type="http://schemas.openxmlformats.org/officeDocument/2006/relationships/image" Target="../media/image110.svg"/><Relationship Id="rId10" Type="http://schemas.openxmlformats.org/officeDocument/2006/relationships/image" Target="../media/image113.png"/><Relationship Id="rId4" Type="http://schemas.openxmlformats.org/officeDocument/2006/relationships/image" Target="../media/image109.png"/><Relationship Id="rId9" Type="http://schemas.openxmlformats.org/officeDocument/2006/relationships/image" Target="../media/image66.sv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8.svg"/><Relationship Id="rId7" Type="http://schemas.openxmlformats.org/officeDocument/2006/relationships/image" Target="../media/image2.sv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115.png"/><Relationship Id="rId5" Type="http://schemas.openxmlformats.org/officeDocument/2006/relationships/image" Target="../media/image11.svg"/><Relationship Id="rId10" Type="http://schemas.openxmlformats.org/officeDocument/2006/relationships/image" Target="../media/image14.png"/><Relationship Id="rId4" Type="http://schemas.openxmlformats.org/officeDocument/2006/relationships/image" Target="../media/image10.png"/><Relationship Id="rId9" Type="http://schemas.openxmlformats.org/officeDocument/2006/relationships/image" Target="../media/image6.svg"/></Relationships>
</file>

<file path=ppt/slides/_rels/slide18.xml.rels><?xml version="1.0" encoding="UTF-8" standalone="yes"?>
<Relationships xmlns="http://schemas.openxmlformats.org/package/2006/relationships"><Relationship Id="rId3" Type="http://schemas.openxmlformats.org/officeDocument/2006/relationships/image" Target="../media/image74.svg"/><Relationship Id="rId7" Type="http://schemas.openxmlformats.org/officeDocument/2006/relationships/image" Target="../media/image14.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76.svg"/><Relationship Id="rId4" Type="http://schemas.openxmlformats.org/officeDocument/2006/relationships/image" Target="../media/image75.png"/></Relationships>
</file>

<file path=ppt/slides/_rels/slide1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3" Type="http://schemas.openxmlformats.org/officeDocument/2006/relationships/image" Target="../media/image110.svg"/><Relationship Id="rId7" Type="http://schemas.openxmlformats.org/officeDocument/2006/relationships/image" Target="../media/image82.svg"/><Relationship Id="rId12" Type="http://schemas.openxmlformats.org/officeDocument/2006/relationships/image" Target="../media/image123.svg"/><Relationship Id="rId17" Type="http://schemas.openxmlformats.org/officeDocument/2006/relationships/image" Target="../media/image14.png"/><Relationship Id="rId2" Type="http://schemas.openxmlformats.org/officeDocument/2006/relationships/image" Target="../media/image109.png"/><Relationship Id="rId16" Type="http://schemas.openxmlformats.org/officeDocument/2006/relationships/image" Target="../media/image127.sv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122.png"/><Relationship Id="rId5" Type="http://schemas.openxmlformats.org/officeDocument/2006/relationships/image" Target="../media/image118.svg"/><Relationship Id="rId15" Type="http://schemas.openxmlformats.org/officeDocument/2006/relationships/image" Target="../media/image126.png"/><Relationship Id="rId10" Type="http://schemas.openxmlformats.org/officeDocument/2006/relationships/image" Target="../media/image121.svg"/><Relationship Id="rId4" Type="http://schemas.openxmlformats.org/officeDocument/2006/relationships/image" Target="../media/image117.png"/><Relationship Id="rId9" Type="http://schemas.openxmlformats.org/officeDocument/2006/relationships/image" Target="../media/image120.png"/><Relationship Id="rId14" Type="http://schemas.openxmlformats.org/officeDocument/2006/relationships/image" Target="../media/image125.sv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6.sv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3.svg"/></Relationships>
</file>

<file path=ppt/slides/_rels/slide20.xml.rels><?xml version="1.0" encoding="UTF-8" standalone="yes"?>
<Relationships xmlns="http://schemas.openxmlformats.org/package/2006/relationships"><Relationship Id="rId8" Type="http://schemas.openxmlformats.org/officeDocument/2006/relationships/image" Target="../media/image129.svg"/><Relationship Id="rId3" Type="http://schemas.openxmlformats.org/officeDocument/2006/relationships/image" Target="../media/image74.svg"/><Relationship Id="rId7" Type="http://schemas.openxmlformats.org/officeDocument/2006/relationships/image" Target="../media/image128.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76.svg"/><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67.png"/><Relationship Id="rId3" Type="http://schemas.openxmlformats.org/officeDocument/2006/relationships/image" Target="../media/image130.png"/><Relationship Id="rId7" Type="http://schemas.openxmlformats.org/officeDocument/2006/relationships/image" Target="../media/image33.png"/><Relationship Id="rId12" Type="http://schemas.openxmlformats.org/officeDocument/2006/relationships/image" Target="../media/image72.svg"/><Relationship Id="rId17"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35.svg"/><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71.png"/><Relationship Id="rId5" Type="http://schemas.openxmlformats.org/officeDocument/2006/relationships/image" Target="../media/image131.png"/><Relationship Id="rId15" Type="http://schemas.openxmlformats.org/officeDocument/2006/relationships/image" Target="../media/image134.png"/><Relationship Id="rId10" Type="http://schemas.openxmlformats.org/officeDocument/2006/relationships/image" Target="../media/image133.svg"/><Relationship Id="rId4" Type="http://schemas.openxmlformats.org/officeDocument/2006/relationships/image" Target="../media/image30.svg"/><Relationship Id="rId9" Type="http://schemas.openxmlformats.org/officeDocument/2006/relationships/image" Target="../media/image132.png"/><Relationship Id="rId14" Type="http://schemas.openxmlformats.org/officeDocument/2006/relationships/image" Target="../media/image68.svg"/></Relationships>
</file>

<file path=ppt/slides/_rels/slide22.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7.svg"/><Relationship Id="rId7" Type="http://schemas.openxmlformats.org/officeDocument/2006/relationships/image" Target="../media/image139.svg"/><Relationship Id="rId2" Type="http://schemas.openxmlformats.org/officeDocument/2006/relationships/image" Target="../media/image136.png"/><Relationship Id="rId1" Type="http://schemas.openxmlformats.org/officeDocument/2006/relationships/slideLayout" Target="../slideLayouts/slideLayout7.xml"/><Relationship Id="rId6" Type="http://schemas.openxmlformats.org/officeDocument/2006/relationships/image" Target="../media/image138.png"/><Relationship Id="rId5" Type="http://schemas.openxmlformats.org/officeDocument/2006/relationships/image" Target="../media/image40.svg"/><Relationship Id="rId10" Type="http://schemas.openxmlformats.org/officeDocument/2006/relationships/image" Target="../media/image14.png"/><Relationship Id="rId4" Type="http://schemas.openxmlformats.org/officeDocument/2006/relationships/image" Target="../media/image39.png"/><Relationship Id="rId9" Type="http://schemas.openxmlformats.org/officeDocument/2006/relationships/image" Target="../media/image141.sv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6.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8.svg"/><Relationship Id="rId4" Type="http://schemas.openxmlformats.org/officeDocument/2006/relationships/image" Target="../media/image30.sv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8.svg"/><Relationship Id="rId7" Type="http://schemas.openxmlformats.org/officeDocument/2006/relationships/image" Target="../media/image8.svg"/><Relationship Id="rId12" Type="http://schemas.openxmlformats.org/officeDocument/2006/relationships/image" Target="../media/image14.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svg"/><Relationship Id="rId5" Type="http://schemas.openxmlformats.org/officeDocument/2006/relationships/image" Target="../media/image11.svg"/><Relationship Id="rId10"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4.svg"/><Relationship Id="rId7" Type="http://schemas.openxmlformats.org/officeDocument/2006/relationships/image" Target="../media/image42.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5.png"/><Relationship Id="rId5" Type="http://schemas.openxmlformats.org/officeDocument/2006/relationships/image" Target="../media/image40.svg"/><Relationship Id="rId10" Type="http://schemas.openxmlformats.org/officeDocument/2006/relationships/image" Target="../media/image14.png"/><Relationship Id="rId4" Type="http://schemas.openxmlformats.org/officeDocument/2006/relationships/image" Target="../media/image39.png"/><Relationship Id="rId9" Type="http://schemas.openxmlformats.org/officeDocument/2006/relationships/image" Target="../media/image44.svg"/></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9.svg"/><Relationship Id="rId3" Type="http://schemas.openxmlformats.org/officeDocument/2006/relationships/image" Target="../media/image34.svg"/><Relationship Id="rId7" Type="http://schemas.openxmlformats.org/officeDocument/2006/relationships/image" Target="../media/image42.svg"/><Relationship Id="rId12" Type="http://schemas.openxmlformats.org/officeDocument/2006/relationships/image" Target="../media/image48.png"/><Relationship Id="rId2" Type="http://schemas.openxmlformats.org/officeDocument/2006/relationships/image" Target="../media/image33.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7.svg"/><Relationship Id="rId5" Type="http://schemas.openxmlformats.org/officeDocument/2006/relationships/image" Target="../media/image40.svg"/><Relationship Id="rId15" Type="http://schemas.openxmlformats.org/officeDocument/2006/relationships/image" Target="../media/image51.svg"/><Relationship Id="rId10" Type="http://schemas.openxmlformats.org/officeDocument/2006/relationships/image" Target="../media/image46.png"/><Relationship Id="rId4" Type="http://schemas.openxmlformats.org/officeDocument/2006/relationships/image" Target="../media/image39.png"/><Relationship Id="rId9" Type="http://schemas.openxmlformats.org/officeDocument/2006/relationships/image" Target="../media/image44.svg"/><Relationship Id="rId14" Type="http://schemas.openxmlformats.org/officeDocument/2006/relationships/image" Target="../media/image50.png"/></Relationships>
</file>

<file path=ppt/slides/_rels/slide8.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hyperlink" Target="https://www.youtube.com/watch?v=PzGauky20tc&amp;ab_channel=CBCKidsNews" TargetMode="External"/><Relationship Id="rId3" Type="http://schemas.openxmlformats.org/officeDocument/2006/relationships/image" Target="../media/image53.svg"/><Relationship Id="rId7" Type="http://schemas.openxmlformats.org/officeDocument/2006/relationships/image" Target="../media/image55.svg"/><Relationship Id="rId12" Type="http://schemas.openxmlformats.org/officeDocument/2006/relationships/image" Target="../media/image14.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20.svg"/><Relationship Id="rId10" Type="http://schemas.openxmlformats.org/officeDocument/2006/relationships/image" Target="../media/image58.png"/><Relationship Id="rId4" Type="http://schemas.openxmlformats.org/officeDocument/2006/relationships/image" Target="../media/image19.png"/><Relationship Id="rId9" Type="http://schemas.openxmlformats.org/officeDocument/2006/relationships/image" Target="../media/image57.svg"/></Relationships>
</file>

<file path=ppt/slides/_rels/slide9.xml.rels><?xml version="1.0" encoding="UTF-8" standalone="yes"?>
<Relationships xmlns="http://schemas.openxmlformats.org/package/2006/relationships"><Relationship Id="rId8" Type="http://schemas.openxmlformats.org/officeDocument/2006/relationships/image" Target="../media/image66.svg"/><Relationship Id="rId13" Type="http://schemas.openxmlformats.org/officeDocument/2006/relationships/image" Target="../media/image71.png"/><Relationship Id="rId3" Type="http://schemas.openxmlformats.org/officeDocument/2006/relationships/image" Target="../media/image61.svg"/><Relationship Id="rId7" Type="http://schemas.openxmlformats.org/officeDocument/2006/relationships/image" Target="../media/image65.png"/><Relationship Id="rId12" Type="http://schemas.openxmlformats.org/officeDocument/2006/relationships/image" Target="../media/image70.sv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svg"/><Relationship Id="rId15" Type="http://schemas.openxmlformats.org/officeDocument/2006/relationships/image" Target="../media/image14.png"/><Relationship Id="rId10" Type="http://schemas.openxmlformats.org/officeDocument/2006/relationships/image" Target="../media/image68.sv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14909661" y="7128727"/>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grpSp>
        <p:nvGrpSpPr>
          <p:cNvPr id="7" name="Group 7"/>
          <p:cNvGrpSpPr/>
          <p:nvPr/>
        </p:nvGrpSpPr>
        <p:grpSpPr>
          <a:xfrm>
            <a:off x="3105598" y="2357357"/>
            <a:ext cx="11532157" cy="3200788"/>
            <a:chOff x="0" y="0"/>
            <a:chExt cx="12749821" cy="3538754"/>
          </a:xfrm>
        </p:grpSpPr>
        <p:sp>
          <p:nvSpPr>
            <p:cNvPr id="8" name="Freeform 8"/>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F1B3E1"/>
            </a:solidFill>
          </p:spPr>
          <p:txBody>
            <a:bodyPr/>
            <a:lstStyle/>
            <a:p>
              <a:endParaRPr lang="en-CA"/>
            </a:p>
          </p:txBody>
        </p:sp>
      </p:grpSp>
      <p:sp>
        <p:nvSpPr>
          <p:cNvPr id="9" name="TextBox 9"/>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491E3E"/>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
        <p:nvSpPr>
          <p:cNvPr id="10" name="Freeform 10"/>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rot="7849322">
            <a:off x="-748656" y="-2307569"/>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2371939" y="1451162"/>
            <a:ext cx="14232174" cy="7792115"/>
          </a:xfrm>
          <a:custGeom>
            <a:avLst/>
            <a:gdLst/>
            <a:ahLst/>
            <a:cxnLst/>
            <a:rect l="l" t="t" r="r" b="b"/>
            <a:pathLst>
              <a:path w="14232174" h="7792115">
                <a:moveTo>
                  <a:pt x="0" y="0"/>
                </a:moveTo>
                <a:lnTo>
                  <a:pt x="14232174" y="0"/>
                </a:lnTo>
                <a:lnTo>
                  <a:pt x="14232174" y="7792116"/>
                </a:lnTo>
                <a:lnTo>
                  <a:pt x="0" y="77921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a:off x="3406514" y="2597093"/>
            <a:ext cx="12163025" cy="8938862"/>
          </a:xfrm>
          <a:prstGeom prst="rect">
            <a:avLst/>
          </a:prstGeom>
        </p:spPr>
        <p:txBody>
          <a:bodyPr lIns="0" tIns="0" rIns="0" bIns="0" rtlCol="0" anchor="t">
            <a:spAutoFit/>
          </a:bodyPr>
          <a:lstStyle/>
          <a:p>
            <a:pPr algn="ctr">
              <a:lnSpc>
                <a:spcPts val="5000"/>
              </a:lnSpc>
            </a:pPr>
            <a:r>
              <a:rPr lang="en-US" sz="5000" spc="25">
                <a:solidFill>
                  <a:srgbClr val="490839"/>
                </a:solidFill>
                <a:latin typeface="Childos Arabic"/>
                <a:ea typeface="Childos Arabic"/>
                <a:cs typeface="Childos Arabic"/>
                <a:sym typeface="Childos Arabic"/>
              </a:rPr>
              <a:t>Women who play professional sports are paid less than men who play them.</a:t>
            </a:r>
          </a:p>
          <a:p>
            <a:pPr algn="ctr">
              <a:lnSpc>
                <a:spcPts val="5000"/>
              </a:lnSpc>
            </a:pPr>
            <a:endParaRPr lang="en-US" sz="5000" spc="25">
              <a:solidFill>
                <a:srgbClr val="490839"/>
              </a:solidFill>
              <a:latin typeface="Childos Arabic"/>
              <a:ea typeface="Childos Arabic"/>
              <a:cs typeface="Childos Arabic"/>
              <a:sym typeface="Childos Arabic"/>
            </a:endParaRPr>
          </a:p>
          <a:p>
            <a:pPr algn="ctr">
              <a:lnSpc>
                <a:spcPts val="5000"/>
              </a:lnSpc>
            </a:pPr>
            <a:r>
              <a:rPr lang="en-US" sz="5000" spc="25">
                <a:solidFill>
                  <a:srgbClr val="490839"/>
                </a:solidFill>
                <a:latin typeface="Childos Arabic"/>
                <a:ea typeface="Childos Arabic"/>
                <a:cs typeface="Childos Arabic"/>
                <a:sym typeface="Childos Arabic"/>
              </a:rPr>
              <a:t>Women experience more poverty, particularly because they take care of children and grandparents in families more often.</a:t>
            </a:r>
          </a:p>
          <a:p>
            <a:pPr algn="ctr">
              <a:lnSpc>
                <a:spcPts val="5000"/>
              </a:lnSpc>
            </a:pPr>
            <a:endParaRPr lang="en-US" sz="5000" spc="25">
              <a:solidFill>
                <a:srgbClr val="490839"/>
              </a:solidFill>
              <a:latin typeface="Childos Arabic"/>
              <a:ea typeface="Childos Arabic"/>
              <a:cs typeface="Childos Arabic"/>
              <a:sym typeface="Childos Arabic"/>
            </a:endParaRPr>
          </a:p>
          <a:p>
            <a:pPr algn="ctr">
              <a:lnSpc>
                <a:spcPts val="5000"/>
              </a:lnSpc>
            </a:pPr>
            <a:r>
              <a:rPr lang="en-US" sz="5000" spc="25">
                <a:solidFill>
                  <a:srgbClr val="490839"/>
                </a:solidFill>
                <a:latin typeface="Childos Arabic"/>
                <a:ea typeface="Childos Arabic"/>
                <a:cs typeface="Childos Arabic"/>
                <a:sym typeface="Childos Arabic"/>
              </a:rPr>
              <a:t>People who don’t identify as men or women experience more violence and emotional distress.</a:t>
            </a:r>
          </a:p>
          <a:p>
            <a:pPr algn="ctr">
              <a:lnSpc>
                <a:spcPts val="5000"/>
              </a:lnSpc>
            </a:pPr>
            <a:endParaRPr lang="en-US" sz="5000" spc="25">
              <a:solidFill>
                <a:srgbClr val="490839"/>
              </a:solidFill>
              <a:latin typeface="Childos Arabic"/>
              <a:ea typeface="Childos Arabic"/>
              <a:cs typeface="Childos Arabic"/>
              <a:sym typeface="Childos Arabic"/>
            </a:endParaRPr>
          </a:p>
          <a:p>
            <a:pPr algn="ctr">
              <a:lnSpc>
                <a:spcPts val="3406"/>
              </a:lnSpc>
            </a:pPr>
            <a:endParaRPr lang="en-US" sz="5000" spc="25">
              <a:solidFill>
                <a:srgbClr val="490839"/>
              </a:solidFill>
              <a:latin typeface="Childos Arabic"/>
              <a:ea typeface="Childos Arabic"/>
              <a:cs typeface="Childos Arabic"/>
              <a:sym typeface="Childos Arabic"/>
            </a:endParaRPr>
          </a:p>
          <a:p>
            <a:pPr algn="ctr">
              <a:lnSpc>
                <a:spcPts val="3406"/>
              </a:lnSpc>
            </a:pPr>
            <a:endParaRPr lang="en-US" sz="5000" spc="25">
              <a:solidFill>
                <a:srgbClr val="490839"/>
              </a:solidFill>
              <a:latin typeface="Childos Arabic"/>
              <a:ea typeface="Childos Arabic"/>
              <a:cs typeface="Childos Arabic"/>
              <a:sym typeface="Childos Arabic"/>
            </a:endParaRPr>
          </a:p>
          <a:p>
            <a:pPr algn="ctr">
              <a:lnSpc>
                <a:spcPts val="4347"/>
              </a:lnSpc>
            </a:pPr>
            <a:endParaRPr lang="en-US" sz="5000" spc="25">
              <a:solidFill>
                <a:srgbClr val="490839"/>
              </a:solidFill>
              <a:latin typeface="Childos Arabic"/>
              <a:ea typeface="Childos Arabic"/>
              <a:cs typeface="Childos Arabic"/>
              <a:sym typeface="Childos Arabic"/>
            </a:endParaRPr>
          </a:p>
          <a:p>
            <a:pPr algn="ctr">
              <a:lnSpc>
                <a:spcPts val="4347"/>
              </a:lnSpc>
            </a:pPr>
            <a:endParaRPr lang="en-US" sz="5000" spc="25">
              <a:solidFill>
                <a:srgbClr val="490839"/>
              </a:solidFill>
              <a:latin typeface="Childos Arabic"/>
              <a:ea typeface="Childos Arabic"/>
              <a:cs typeface="Childos Arabic"/>
              <a:sym typeface="Childos Arabic"/>
            </a:endParaRPr>
          </a:p>
        </p:txBody>
      </p:sp>
      <p:sp>
        <p:nvSpPr>
          <p:cNvPr id="5" name="Freeform 5"/>
          <p:cNvSpPr/>
          <p:nvPr/>
        </p:nvSpPr>
        <p:spPr>
          <a:xfrm rot="2077344">
            <a:off x="-1279300" y="7325221"/>
            <a:ext cx="4048964" cy="4968054"/>
          </a:xfrm>
          <a:custGeom>
            <a:avLst/>
            <a:gdLst/>
            <a:ahLst/>
            <a:cxnLst/>
            <a:rect l="l" t="t" r="r" b="b"/>
            <a:pathLst>
              <a:path w="4048964" h="4968054">
                <a:moveTo>
                  <a:pt x="0" y="0"/>
                </a:moveTo>
                <a:lnTo>
                  <a:pt x="4048964" y="0"/>
                </a:lnTo>
                <a:lnTo>
                  <a:pt x="4048964" y="4968055"/>
                </a:lnTo>
                <a:lnTo>
                  <a:pt x="0" y="49680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6" name="Freeform 6"/>
          <p:cNvSpPr/>
          <p:nvPr/>
        </p:nvSpPr>
        <p:spPr>
          <a:xfrm>
            <a:off x="13989014" y="8550880"/>
            <a:ext cx="3857069" cy="1258369"/>
          </a:xfrm>
          <a:custGeom>
            <a:avLst/>
            <a:gdLst/>
            <a:ahLst/>
            <a:cxnLst/>
            <a:rect l="l" t="t" r="r" b="b"/>
            <a:pathLst>
              <a:path w="3857069" h="1258369">
                <a:moveTo>
                  <a:pt x="0" y="0"/>
                </a:moveTo>
                <a:lnTo>
                  <a:pt x="3857069" y="0"/>
                </a:lnTo>
                <a:lnTo>
                  <a:pt x="3857069" y="1258369"/>
                </a:lnTo>
                <a:lnTo>
                  <a:pt x="0" y="1258369"/>
                </a:lnTo>
                <a:lnTo>
                  <a:pt x="0" y="0"/>
                </a:lnTo>
                <a:close/>
              </a:path>
            </a:pathLst>
          </a:custGeom>
          <a:blipFill>
            <a:blip r:embed="rId6"/>
            <a:stretch>
              <a:fillRect/>
            </a:stretch>
          </a:blipFill>
        </p:spPr>
        <p:txBody>
          <a:bodyPr/>
          <a:lstStyle/>
          <a:p>
            <a:endParaRPr lang="en-CA"/>
          </a:p>
        </p:txBody>
      </p:sp>
      <p:sp>
        <p:nvSpPr>
          <p:cNvPr id="7" name="Freeform 7"/>
          <p:cNvSpPr/>
          <p:nvPr/>
        </p:nvSpPr>
        <p:spPr>
          <a:xfrm>
            <a:off x="290935" y="2082444"/>
            <a:ext cx="3115579" cy="3061056"/>
          </a:xfrm>
          <a:custGeom>
            <a:avLst/>
            <a:gdLst/>
            <a:ahLst/>
            <a:cxnLst/>
            <a:rect l="l" t="t" r="r" b="b"/>
            <a:pathLst>
              <a:path w="3115579" h="3061056">
                <a:moveTo>
                  <a:pt x="0" y="0"/>
                </a:moveTo>
                <a:lnTo>
                  <a:pt x="3115579" y="0"/>
                </a:lnTo>
                <a:lnTo>
                  <a:pt x="3115579" y="3061056"/>
                </a:lnTo>
                <a:lnTo>
                  <a:pt x="0" y="306105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8" name="Freeform 8"/>
          <p:cNvSpPr/>
          <p:nvPr/>
        </p:nvSpPr>
        <p:spPr>
          <a:xfrm>
            <a:off x="15569539" y="4101956"/>
            <a:ext cx="2673007" cy="3587928"/>
          </a:xfrm>
          <a:custGeom>
            <a:avLst/>
            <a:gdLst/>
            <a:ahLst/>
            <a:cxnLst/>
            <a:rect l="l" t="t" r="r" b="b"/>
            <a:pathLst>
              <a:path w="2673007" h="3587928">
                <a:moveTo>
                  <a:pt x="0" y="0"/>
                </a:moveTo>
                <a:lnTo>
                  <a:pt x="2673006" y="0"/>
                </a:lnTo>
                <a:lnTo>
                  <a:pt x="2673006" y="3587928"/>
                </a:lnTo>
                <a:lnTo>
                  <a:pt x="0" y="358792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TextBox 9"/>
          <p:cNvSpPr txBox="1"/>
          <p:nvPr/>
        </p:nvSpPr>
        <p:spPr>
          <a:xfrm>
            <a:off x="3406514" y="528482"/>
            <a:ext cx="12711647" cy="717550"/>
          </a:xfrm>
          <a:prstGeom prst="rect">
            <a:avLst/>
          </a:prstGeom>
        </p:spPr>
        <p:txBody>
          <a:bodyPr lIns="0" tIns="0" rIns="0" bIns="0" rtlCol="0" anchor="t">
            <a:spAutoFit/>
          </a:bodyPr>
          <a:lstStyle/>
          <a:p>
            <a:pPr algn="ctr">
              <a:lnSpc>
                <a:spcPts val="5000"/>
              </a:lnSpc>
            </a:pPr>
            <a:r>
              <a:rPr lang="en-US" sz="5000">
                <a:solidFill>
                  <a:srgbClr val="310728"/>
                </a:solidFill>
                <a:latin typeface="Childos Arabic"/>
                <a:ea typeface="Childos Arabic"/>
                <a:cs typeface="Childos Arabic"/>
                <a:sym typeface="Childos Arabic"/>
              </a:rPr>
              <a:t>EXAMPLES OF GENDER INEQUALITY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rot="9215944">
            <a:off x="-1497794" y="-21604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3402534">
            <a:off x="-2190424" y="2775227"/>
            <a:ext cx="3471301" cy="4259265"/>
          </a:xfrm>
          <a:custGeom>
            <a:avLst/>
            <a:gdLst/>
            <a:ahLst/>
            <a:cxnLst/>
            <a:rect l="l" t="t" r="r" b="b"/>
            <a:pathLst>
              <a:path w="3471301" h="4259265">
                <a:moveTo>
                  <a:pt x="0" y="0"/>
                </a:moveTo>
                <a:lnTo>
                  <a:pt x="3471301" y="0"/>
                </a:lnTo>
                <a:lnTo>
                  <a:pt x="3471301" y="4259265"/>
                </a:lnTo>
                <a:lnTo>
                  <a:pt x="0" y="42592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rot="1776870">
            <a:off x="-1228050" y="6870401"/>
            <a:ext cx="4048964" cy="4968054"/>
          </a:xfrm>
          <a:custGeom>
            <a:avLst/>
            <a:gdLst/>
            <a:ahLst/>
            <a:cxnLst/>
            <a:rect l="l" t="t" r="r" b="b"/>
            <a:pathLst>
              <a:path w="4048964" h="4968054">
                <a:moveTo>
                  <a:pt x="0" y="0"/>
                </a:moveTo>
                <a:lnTo>
                  <a:pt x="4048965" y="0"/>
                </a:lnTo>
                <a:lnTo>
                  <a:pt x="4048965" y="4968055"/>
                </a:lnTo>
                <a:lnTo>
                  <a:pt x="0" y="49680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 name="Freeform 5"/>
          <p:cNvSpPr/>
          <p:nvPr/>
        </p:nvSpPr>
        <p:spPr>
          <a:xfrm>
            <a:off x="3444548" y="323532"/>
            <a:ext cx="13170229" cy="7210700"/>
          </a:xfrm>
          <a:custGeom>
            <a:avLst/>
            <a:gdLst/>
            <a:ahLst/>
            <a:cxnLst/>
            <a:rect l="l" t="t" r="r" b="b"/>
            <a:pathLst>
              <a:path w="13170229" h="7210700">
                <a:moveTo>
                  <a:pt x="0" y="0"/>
                </a:moveTo>
                <a:lnTo>
                  <a:pt x="13170229" y="0"/>
                </a:lnTo>
                <a:lnTo>
                  <a:pt x="13170229" y="7210700"/>
                </a:lnTo>
                <a:lnTo>
                  <a:pt x="0" y="72107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TextBox 6"/>
          <p:cNvSpPr txBox="1"/>
          <p:nvPr/>
        </p:nvSpPr>
        <p:spPr>
          <a:xfrm>
            <a:off x="3783968" y="1095375"/>
            <a:ext cx="12291640" cy="5449983"/>
          </a:xfrm>
          <a:prstGeom prst="rect">
            <a:avLst/>
          </a:prstGeom>
        </p:spPr>
        <p:txBody>
          <a:bodyPr lIns="0" tIns="0" rIns="0" bIns="0" rtlCol="0" anchor="t">
            <a:spAutoFit/>
          </a:bodyPr>
          <a:lstStyle/>
          <a:p>
            <a:pPr algn="ctr">
              <a:lnSpc>
                <a:spcPts val="7023"/>
              </a:lnSpc>
            </a:pPr>
            <a:r>
              <a:rPr lang="en-US" sz="7023">
                <a:solidFill>
                  <a:srgbClr val="FFFFFF"/>
                </a:solidFill>
                <a:latin typeface="Childos Arabic"/>
                <a:ea typeface="Childos Arabic"/>
                <a:cs typeface="Childos Arabic"/>
                <a:sym typeface="Childos Arabic"/>
              </a:rPr>
              <a:t>Gender inequality is a situation when someone is discriminated against (treated differently) because of their gender identity.</a:t>
            </a:r>
          </a:p>
          <a:p>
            <a:pPr algn="ctr">
              <a:lnSpc>
                <a:spcPts val="7023"/>
              </a:lnSpc>
            </a:pPr>
            <a:r>
              <a:rPr lang="en-US" sz="7023">
                <a:solidFill>
                  <a:srgbClr val="FFFFFF"/>
                </a:solidFill>
                <a:latin typeface="Childos Arabic"/>
                <a:ea typeface="Childos Arabic"/>
                <a:cs typeface="Childos Arabic"/>
                <a:sym typeface="Childos Arabic"/>
              </a:rPr>
              <a:t> </a:t>
            </a:r>
          </a:p>
          <a:p>
            <a:pPr algn="ctr">
              <a:lnSpc>
                <a:spcPts val="7023"/>
              </a:lnSpc>
            </a:pPr>
            <a:r>
              <a:rPr lang="en-US" sz="7023">
                <a:solidFill>
                  <a:srgbClr val="FFFFFF"/>
                </a:solidFill>
                <a:latin typeface="Childos Arabic"/>
                <a:ea typeface="Childos Arabic"/>
                <a:cs typeface="Childos Arabic"/>
                <a:sym typeface="Childos Arabic"/>
              </a:rPr>
              <a:t>People may feel...</a:t>
            </a:r>
          </a:p>
        </p:txBody>
      </p:sp>
      <p:sp>
        <p:nvSpPr>
          <p:cNvPr id="7" name="Freeform 7"/>
          <p:cNvSpPr/>
          <p:nvPr/>
        </p:nvSpPr>
        <p:spPr>
          <a:xfrm>
            <a:off x="526688" y="6240567"/>
            <a:ext cx="4870270" cy="2587331"/>
          </a:xfrm>
          <a:custGeom>
            <a:avLst/>
            <a:gdLst/>
            <a:ahLst/>
            <a:cxnLst/>
            <a:rect l="l" t="t" r="r" b="b"/>
            <a:pathLst>
              <a:path w="4870270" h="2587331">
                <a:moveTo>
                  <a:pt x="0" y="0"/>
                </a:moveTo>
                <a:lnTo>
                  <a:pt x="4870270" y="0"/>
                </a:lnTo>
                <a:lnTo>
                  <a:pt x="4870270" y="2587330"/>
                </a:lnTo>
                <a:lnTo>
                  <a:pt x="0" y="258733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TextBox 8"/>
          <p:cNvSpPr txBox="1"/>
          <p:nvPr/>
        </p:nvSpPr>
        <p:spPr>
          <a:xfrm>
            <a:off x="-2391171" y="7068669"/>
            <a:ext cx="10635398" cy="997801"/>
          </a:xfrm>
          <a:prstGeom prst="rect">
            <a:avLst/>
          </a:prstGeom>
        </p:spPr>
        <p:txBody>
          <a:bodyPr lIns="0" tIns="0" rIns="0" bIns="0" rtlCol="0" anchor="t">
            <a:spAutoFit/>
          </a:bodyPr>
          <a:lstStyle/>
          <a:p>
            <a:pPr algn="ctr">
              <a:lnSpc>
                <a:spcPts val="7033"/>
              </a:lnSpc>
            </a:pPr>
            <a:r>
              <a:rPr lang="en-US" sz="7033" b="1">
                <a:solidFill>
                  <a:srgbClr val="0D3700"/>
                </a:solidFill>
                <a:latin typeface="Childos Arabic Bold"/>
                <a:ea typeface="Childos Arabic Bold"/>
                <a:cs typeface="Childos Arabic Bold"/>
                <a:sym typeface="Childos Arabic Bold"/>
              </a:rPr>
              <a:t>Anger</a:t>
            </a:r>
          </a:p>
        </p:txBody>
      </p:sp>
      <p:sp>
        <p:nvSpPr>
          <p:cNvPr id="9" name="Freeform 9"/>
          <p:cNvSpPr/>
          <p:nvPr/>
        </p:nvSpPr>
        <p:spPr>
          <a:xfrm>
            <a:off x="3826301" y="7642131"/>
            <a:ext cx="1616169" cy="1616169"/>
          </a:xfrm>
          <a:custGeom>
            <a:avLst/>
            <a:gdLst/>
            <a:ahLst/>
            <a:cxnLst/>
            <a:rect l="l" t="t" r="r" b="b"/>
            <a:pathLst>
              <a:path w="1616169" h="1616169">
                <a:moveTo>
                  <a:pt x="0" y="0"/>
                </a:moveTo>
                <a:lnTo>
                  <a:pt x="1616169" y="0"/>
                </a:lnTo>
                <a:lnTo>
                  <a:pt x="1616169" y="1616169"/>
                </a:lnTo>
                <a:lnTo>
                  <a:pt x="0" y="161616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10" name="Freeform 10"/>
          <p:cNvSpPr/>
          <p:nvPr/>
        </p:nvSpPr>
        <p:spPr>
          <a:xfrm>
            <a:off x="6708865" y="7264554"/>
            <a:ext cx="4870270" cy="2587331"/>
          </a:xfrm>
          <a:custGeom>
            <a:avLst/>
            <a:gdLst/>
            <a:ahLst/>
            <a:cxnLst/>
            <a:rect l="l" t="t" r="r" b="b"/>
            <a:pathLst>
              <a:path w="4870270" h="2587331">
                <a:moveTo>
                  <a:pt x="0" y="0"/>
                </a:moveTo>
                <a:lnTo>
                  <a:pt x="4870270" y="0"/>
                </a:lnTo>
                <a:lnTo>
                  <a:pt x="4870270" y="2587331"/>
                </a:lnTo>
                <a:lnTo>
                  <a:pt x="0" y="25873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1" name="TextBox 11"/>
          <p:cNvSpPr txBox="1"/>
          <p:nvPr/>
        </p:nvSpPr>
        <p:spPr>
          <a:xfrm>
            <a:off x="3826301" y="8133145"/>
            <a:ext cx="10635398" cy="997801"/>
          </a:xfrm>
          <a:prstGeom prst="rect">
            <a:avLst/>
          </a:prstGeom>
        </p:spPr>
        <p:txBody>
          <a:bodyPr lIns="0" tIns="0" rIns="0" bIns="0" rtlCol="0" anchor="t">
            <a:spAutoFit/>
          </a:bodyPr>
          <a:lstStyle/>
          <a:p>
            <a:pPr algn="ctr">
              <a:lnSpc>
                <a:spcPts val="7033"/>
              </a:lnSpc>
            </a:pPr>
            <a:r>
              <a:rPr lang="en-US" sz="7033" b="1">
                <a:solidFill>
                  <a:srgbClr val="0D3700"/>
                </a:solidFill>
                <a:latin typeface="Childos Arabic Bold"/>
                <a:ea typeface="Childos Arabic Bold"/>
                <a:cs typeface="Childos Arabic Bold"/>
                <a:sym typeface="Childos Arabic Bold"/>
              </a:rPr>
              <a:t>Fear</a:t>
            </a:r>
          </a:p>
        </p:txBody>
      </p:sp>
      <p:sp>
        <p:nvSpPr>
          <p:cNvPr id="12" name="Freeform 12"/>
          <p:cNvSpPr/>
          <p:nvPr/>
        </p:nvSpPr>
        <p:spPr>
          <a:xfrm>
            <a:off x="10249868" y="8066470"/>
            <a:ext cx="1761038" cy="1817846"/>
          </a:xfrm>
          <a:custGeom>
            <a:avLst/>
            <a:gdLst/>
            <a:ahLst/>
            <a:cxnLst/>
            <a:rect l="l" t="t" r="r" b="b"/>
            <a:pathLst>
              <a:path w="1761038" h="1817846">
                <a:moveTo>
                  <a:pt x="0" y="0"/>
                </a:moveTo>
                <a:lnTo>
                  <a:pt x="1761039" y="0"/>
                </a:lnTo>
                <a:lnTo>
                  <a:pt x="1761039" y="1817846"/>
                </a:lnTo>
                <a:lnTo>
                  <a:pt x="0" y="181784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3" name="Freeform 13"/>
          <p:cNvSpPr/>
          <p:nvPr/>
        </p:nvSpPr>
        <p:spPr>
          <a:xfrm>
            <a:off x="13204643" y="6194468"/>
            <a:ext cx="4870270" cy="2587331"/>
          </a:xfrm>
          <a:custGeom>
            <a:avLst/>
            <a:gdLst/>
            <a:ahLst/>
            <a:cxnLst/>
            <a:rect l="l" t="t" r="r" b="b"/>
            <a:pathLst>
              <a:path w="4870270" h="2587331">
                <a:moveTo>
                  <a:pt x="0" y="0"/>
                </a:moveTo>
                <a:lnTo>
                  <a:pt x="4870270" y="0"/>
                </a:lnTo>
                <a:lnTo>
                  <a:pt x="4870270" y="2587331"/>
                </a:lnTo>
                <a:lnTo>
                  <a:pt x="0" y="25873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4" name="TextBox 14"/>
          <p:cNvSpPr txBox="1"/>
          <p:nvPr/>
        </p:nvSpPr>
        <p:spPr>
          <a:xfrm>
            <a:off x="10029663" y="7176568"/>
            <a:ext cx="10635398" cy="997801"/>
          </a:xfrm>
          <a:prstGeom prst="rect">
            <a:avLst/>
          </a:prstGeom>
        </p:spPr>
        <p:txBody>
          <a:bodyPr lIns="0" tIns="0" rIns="0" bIns="0" rtlCol="0" anchor="t">
            <a:spAutoFit/>
          </a:bodyPr>
          <a:lstStyle/>
          <a:p>
            <a:pPr algn="ctr">
              <a:lnSpc>
                <a:spcPts val="7033"/>
              </a:lnSpc>
            </a:pPr>
            <a:r>
              <a:rPr lang="en-US" sz="7033" b="1">
                <a:solidFill>
                  <a:srgbClr val="0D3700"/>
                </a:solidFill>
                <a:latin typeface="Childos Arabic Bold"/>
                <a:ea typeface="Childos Arabic Bold"/>
                <a:cs typeface="Childos Arabic Bold"/>
                <a:sym typeface="Childos Arabic Bold"/>
              </a:rPr>
              <a:t>Sad</a:t>
            </a:r>
          </a:p>
        </p:txBody>
      </p:sp>
      <p:sp>
        <p:nvSpPr>
          <p:cNvPr id="15" name="Freeform 15"/>
          <p:cNvSpPr/>
          <p:nvPr/>
        </p:nvSpPr>
        <p:spPr>
          <a:xfrm>
            <a:off x="16276688" y="5466329"/>
            <a:ext cx="1798225" cy="1798225"/>
          </a:xfrm>
          <a:custGeom>
            <a:avLst/>
            <a:gdLst/>
            <a:ahLst/>
            <a:cxnLst/>
            <a:rect l="l" t="t" r="r" b="b"/>
            <a:pathLst>
              <a:path w="1798225" h="1798225">
                <a:moveTo>
                  <a:pt x="0" y="0"/>
                </a:moveTo>
                <a:lnTo>
                  <a:pt x="1798225" y="0"/>
                </a:lnTo>
                <a:lnTo>
                  <a:pt x="1798225" y="1798225"/>
                </a:lnTo>
                <a:lnTo>
                  <a:pt x="0" y="17982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6" name="Freeform 16"/>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4"/>
            <a:stretch>
              <a:fillRect/>
            </a:stretch>
          </a:blipFill>
        </p:spPr>
        <p:txBody>
          <a:bodyPr/>
          <a:lstStyle/>
          <a:p>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a:off x="1626194" y="699174"/>
            <a:ext cx="15633106" cy="8559126"/>
          </a:xfrm>
          <a:custGeom>
            <a:avLst/>
            <a:gdLst/>
            <a:ahLst/>
            <a:cxnLst/>
            <a:rect l="l" t="t" r="r" b="b"/>
            <a:pathLst>
              <a:path w="15633106" h="8559126">
                <a:moveTo>
                  <a:pt x="0" y="0"/>
                </a:moveTo>
                <a:lnTo>
                  <a:pt x="15633106" y="0"/>
                </a:lnTo>
                <a:lnTo>
                  <a:pt x="15633106" y="8559126"/>
                </a:lnTo>
                <a:lnTo>
                  <a:pt x="0" y="855912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453923" y="1869786"/>
            <a:ext cx="13977647" cy="7388514"/>
          </a:xfrm>
          <a:prstGeom prst="rect">
            <a:avLst/>
          </a:prstGeom>
        </p:spPr>
        <p:txBody>
          <a:bodyPr lIns="0" tIns="0" rIns="0" bIns="0" rtlCol="0" anchor="t">
            <a:spAutoFit/>
          </a:bodyPr>
          <a:lstStyle/>
          <a:p>
            <a:pPr algn="ctr">
              <a:lnSpc>
                <a:spcPts val="3855"/>
              </a:lnSpc>
            </a:pPr>
            <a:r>
              <a:rPr lang="en-US" sz="3855">
                <a:solidFill>
                  <a:srgbClr val="FFFFFF"/>
                </a:solidFill>
                <a:latin typeface="Childos Arabic"/>
                <a:ea typeface="Childos Arabic"/>
                <a:cs typeface="Childos Arabic"/>
                <a:sym typeface="Childos Arabic"/>
              </a:rPr>
              <a:t>Some people are discriminated against because they don’t see themselves as a boy or a girl. </a:t>
            </a:r>
          </a:p>
          <a:p>
            <a:pPr algn="ctr">
              <a:lnSpc>
                <a:spcPts val="3855"/>
              </a:lnSpc>
            </a:pPr>
            <a:r>
              <a:rPr lang="en-US" sz="3855">
                <a:solidFill>
                  <a:srgbClr val="FFFFFF"/>
                </a:solidFill>
                <a:latin typeface="Childos Arabic"/>
                <a:ea typeface="Childos Arabic"/>
                <a:cs typeface="Childos Arabic"/>
                <a:sym typeface="Childos Arabic"/>
              </a:rPr>
              <a:t>Some people see themselves as:</a:t>
            </a:r>
          </a:p>
          <a:p>
            <a:pPr algn="ctr">
              <a:lnSpc>
                <a:spcPts val="4167"/>
              </a:lnSpc>
            </a:pPr>
            <a:endParaRPr lang="en-US" sz="3855">
              <a:solidFill>
                <a:srgbClr val="FFFFFF"/>
              </a:solidFill>
              <a:latin typeface="Childos Arabic"/>
              <a:ea typeface="Childos Arabic"/>
              <a:cs typeface="Childos Arabic"/>
              <a:sym typeface="Childos Arabic"/>
            </a:endParaRPr>
          </a:p>
          <a:p>
            <a:pPr algn="ctr">
              <a:lnSpc>
                <a:spcPts val="3355"/>
              </a:lnSpc>
            </a:pPr>
            <a:r>
              <a:rPr lang="en-US" sz="3355" b="1">
                <a:solidFill>
                  <a:srgbClr val="FFFFFF"/>
                </a:solidFill>
                <a:latin typeface="Childos Arabic Bold"/>
                <a:ea typeface="Childos Arabic Bold"/>
                <a:cs typeface="Childos Arabic Bold"/>
                <a:sym typeface="Childos Arabic Bold"/>
              </a:rPr>
              <a:t>Non-Binary:</a:t>
            </a:r>
            <a:r>
              <a:rPr lang="en-US" sz="3355">
                <a:solidFill>
                  <a:srgbClr val="FFFFFF"/>
                </a:solidFill>
                <a:latin typeface="Childos Arabic"/>
                <a:ea typeface="Childos Arabic"/>
                <a:cs typeface="Childos Arabic"/>
                <a:sym typeface="Childos Arabic"/>
              </a:rPr>
              <a:t> Someone who might feel like a mix of genders, or that they have no gender at all.</a:t>
            </a:r>
          </a:p>
          <a:p>
            <a:pPr algn="ctr">
              <a:lnSpc>
                <a:spcPts val="3355"/>
              </a:lnSpc>
            </a:pPr>
            <a:endParaRPr lang="en-US" sz="3355">
              <a:solidFill>
                <a:srgbClr val="FFFFFF"/>
              </a:solidFill>
              <a:latin typeface="Childos Arabic"/>
              <a:ea typeface="Childos Arabic"/>
              <a:cs typeface="Childos Arabic"/>
              <a:sym typeface="Childos Arabic"/>
            </a:endParaRPr>
          </a:p>
          <a:p>
            <a:pPr algn="ctr">
              <a:lnSpc>
                <a:spcPts val="3355"/>
              </a:lnSpc>
            </a:pPr>
            <a:r>
              <a:rPr lang="en-US" sz="3355" b="1">
                <a:solidFill>
                  <a:srgbClr val="FFFFFF"/>
                </a:solidFill>
                <a:latin typeface="Childos Arabic Bold"/>
                <a:ea typeface="Childos Arabic Bold"/>
                <a:cs typeface="Childos Arabic Bold"/>
                <a:sym typeface="Childos Arabic Bold"/>
              </a:rPr>
              <a:t>Transgender: </a:t>
            </a:r>
            <a:r>
              <a:rPr lang="en-US" sz="3355">
                <a:solidFill>
                  <a:srgbClr val="FFFFFF"/>
                </a:solidFill>
                <a:latin typeface="Childos Arabic"/>
                <a:ea typeface="Childos Arabic"/>
                <a:cs typeface="Childos Arabic"/>
                <a:sym typeface="Childos Arabic"/>
              </a:rPr>
              <a:t>Someone who sees themselves as a different gender from the one they were assigned at birth.</a:t>
            </a:r>
          </a:p>
          <a:p>
            <a:pPr algn="ctr">
              <a:lnSpc>
                <a:spcPts val="3355"/>
              </a:lnSpc>
            </a:pPr>
            <a:endParaRPr lang="en-US" sz="3355">
              <a:solidFill>
                <a:srgbClr val="FFFFFF"/>
              </a:solidFill>
              <a:latin typeface="Childos Arabic"/>
              <a:ea typeface="Childos Arabic"/>
              <a:cs typeface="Childos Arabic"/>
              <a:sym typeface="Childos Arabic"/>
            </a:endParaRPr>
          </a:p>
          <a:p>
            <a:pPr algn="ctr">
              <a:lnSpc>
                <a:spcPts val="3355"/>
              </a:lnSpc>
            </a:pPr>
            <a:r>
              <a:rPr lang="en-US" sz="3355" b="1">
                <a:solidFill>
                  <a:srgbClr val="FFFFFF"/>
                </a:solidFill>
                <a:latin typeface="Childos Arabic Bold"/>
                <a:ea typeface="Childos Arabic Bold"/>
                <a:cs typeface="Childos Arabic Bold"/>
                <a:sym typeface="Childos Arabic Bold"/>
              </a:rPr>
              <a:t>Two-Spirit:</a:t>
            </a:r>
            <a:r>
              <a:rPr lang="en-US" sz="3355">
                <a:solidFill>
                  <a:srgbClr val="FFFFFF"/>
                </a:solidFill>
                <a:latin typeface="Childos Arabic"/>
                <a:ea typeface="Childos Arabic"/>
                <a:cs typeface="Childos Arabic"/>
                <a:sym typeface="Childos Arabic"/>
              </a:rPr>
              <a:t> A person whose gender is fluid and has both a boy and a girl spirit. This term can be used to describe someone's gender as well as their attraction to other people.</a:t>
            </a:r>
          </a:p>
          <a:p>
            <a:pPr algn="ctr">
              <a:lnSpc>
                <a:spcPts val="4167"/>
              </a:lnSpc>
            </a:pPr>
            <a:endParaRPr lang="en-US" sz="3355">
              <a:solidFill>
                <a:srgbClr val="FFFFFF"/>
              </a:solidFill>
              <a:latin typeface="Childos Arabic"/>
              <a:ea typeface="Childos Arabic"/>
              <a:cs typeface="Childos Arabic"/>
              <a:sym typeface="Childos Arabic"/>
            </a:endParaRPr>
          </a:p>
          <a:p>
            <a:pPr algn="ctr">
              <a:lnSpc>
                <a:spcPts val="4167"/>
              </a:lnSpc>
            </a:pPr>
            <a:endParaRPr lang="en-US" sz="3355">
              <a:solidFill>
                <a:srgbClr val="FFFFFF"/>
              </a:solidFill>
              <a:latin typeface="Childos Arabic"/>
              <a:ea typeface="Childos Arabic"/>
              <a:cs typeface="Childos Arabic"/>
              <a:sym typeface="Childos Arabic"/>
            </a:endParaRPr>
          </a:p>
          <a:p>
            <a:pPr algn="ctr">
              <a:lnSpc>
                <a:spcPts val="4167"/>
              </a:lnSpc>
            </a:pPr>
            <a:endParaRPr lang="en-US" sz="3355">
              <a:solidFill>
                <a:srgbClr val="FFFFFF"/>
              </a:solidFill>
              <a:latin typeface="Childos Arabic"/>
              <a:ea typeface="Childos Arabic"/>
              <a:cs typeface="Childos Arabic"/>
              <a:sym typeface="Childos Arabic"/>
            </a:endParaRPr>
          </a:p>
        </p:txBody>
      </p:sp>
      <p:sp>
        <p:nvSpPr>
          <p:cNvPr id="4" name="Freeform 4"/>
          <p:cNvSpPr/>
          <p:nvPr/>
        </p:nvSpPr>
        <p:spPr>
          <a:xfrm rot="6802241">
            <a:off x="15626777" y="1057596"/>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4">
              <a:extLst>
                <a:ext uri="{96DAC541-7B7A-43D3-8B79-37D633B846F1}">
                  <asvg:svgBlip xmlns:asvg="http://schemas.microsoft.com/office/drawing/2016/SVG/main" r:embed="rId5"/>
                </a:ext>
              </a:extLst>
            </a:blip>
            <a:stretch>
              <a:fillRect t="-2382" b="-23300"/>
            </a:stretch>
          </a:blipFill>
        </p:spPr>
        <p:txBody>
          <a:bodyPr/>
          <a:lstStyle/>
          <a:p>
            <a:endParaRPr lang="en-CA"/>
          </a:p>
        </p:txBody>
      </p:sp>
      <p:sp>
        <p:nvSpPr>
          <p:cNvPr id="5" name="Freeform 5"/>
          <p:cNvSpPr/>
          <p:nvPr/>
        </p:nvSpPr>
        <p:spPr>
          <a:xfrm>
            <a:off x="25668" y="6529647"/>
            <a:ext cx="3892758" cy="3922174"/>
          </a:xfrm>
          <a:custGeom>
            <a:avLst/>
            <a:gdLst/>
            <a:ahLst/>
            <a:cxnLst/>
            <a:rect l="l" t="t" r="r" b="b"/>
            <a:pathLst>
              <a:path w="3892758" h="3922174">
                <a:moveTo>
                  <a:pt x="0" y="0"/>
                </a:moveTo>
                <a:lnTo>
                  <a:pt x="3892757" y="0"/>
                </a:lnTo>
                <a:lnTo>
                  <a:pt x="3892757" y="3922174"/>
                </a:lnTo>
                <a:lnTo>
                  <a:pt x="0" y="392217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rot="-2370693">
            <a:off x="-2449511" y="933693"/>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rot="-2370693">
            <a:off x="-2745786" y="613439"/>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rot="7849322">
            <a:off x="-1231617" y="-2210977"/>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857891" y="339725"/>
            <a:ext cx="12711647" cy="996950"/>
          </a:xfrm>
          <a:prstGeom prst="rect">
            <a:avLst/>
          </a:prstGeom>
        </p:spPr>
        <p:txBody>
          <a:bodyPr lIns="0" tIns="0" rIns="0" bIns="0" rtlCol="0" anchor="t">
            <a:spAutoFit/>
          </a:bodyPr>
          <a:lstStyle/>
          <a:p>
            <a:pPr algn="ctr">
              <a:lnSpc>
                <a:spcPts val="6999"/>
              </a:lnSpc>
            </a:pPr>
            <a:r>
              <a:rPr lang="en-US" sz="6999">
                <a:solidFill>
                  <a:srgbClr val="310728"/>
                </a:solidFill>
                <a:latin typeface="Childos Arabic"/>
                <a:ea typeface="Childos Arabic"/>
                <a:cs typeface="Childos Arabic"/>
                <a:sym typeface="Childos Arabic"/>
              </a:rPr>
              <a:t>STEREOTYPES</a:t>
            </a:r>
          </a:p>
        </p:txBody>
      </p:sp>
      <p:sp>
        <p:nvSpPr>
          <p:cNvPr id="4" name="Freeform 4"/>
          <p:cNvSpPr/>
          <p:nvPr/>
        </p:nvSpPr>
        <p:spPr>
          <a:xfrm>
            <a:off x="2371939" y="1451162"/>
            <a:ext cx="14232174" cy="7792115"/>
          </a:xfrm>
          <a:custGeom>
            <a:avLst/>
            <a:gdLst/>
            <a:ahLst/>
            <a:cxnLst/>
            <a:rect l="l" t="t" r="r" b="b"/>
            <a:pathLst>
              <a:path w="14232174" h="7792115">
                <a:moveTo>
                  <a:pt x="0" y="0"/>
                </a:moveTo>
                <a:lnTo>
                  <a:pt x="14232174" y="0"/>
                </a:lnTo>
                <a:lnTo>
                  <a:pt x="14232174" y="7792116"/>
                </a:lnTo>
                <a:lnTo>
                  <a:pt x="0" y="77921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TextBox 5"/>
          <p:cNvSpPr txBox="1"/>
          <p:nvPr/>
        </p:nvSpPr>
        <p:spPr>
          <a:xfrm>
            <a:off x="3406514" y="2838574"/>
            <a:ext cx="12163025" cy="7052912"/>
          </a:xfrm>
          <a:prstGeom prst="rect">
            <a:avLst/>
          </a:prstGeom>
        </p:spPr>
        <p:txBody>
          <a:bodyPr lIns="0" tIns="0" rIns="0" bIns="0" rtlCol="0" anchor="t">
            <a:spAutoFit/>
          </a:bodyPr>
          <a:lstStyle/>
          <a:p>
            <a:pPr algn="ctr">
              <a:lnSpc>
                <a:spcPts val="5000"/>
              </a:lnSpc>
            </a:pPr>
            <a:r>
              <a:rPr lang="en-US" sz="5000" b="1" spc="25">
                <a:solidFill>
                  <a:srgbClr val="490839"/>
                </a:solidFill>
                <a:latin typeface="Childos Arabic Bold"/>
                <a:ea typeface="Childos Arabic Bold"/>
                <a:cs typeface="Childos Arabic Bold"/>
                <a:sym typeface="Childos Arabic Bold"/>
              </a:rPr>
              <a:t>Stereotypes </a:t>
            </a:r>
            <a:r>
              <a:rPr lang="en-US" sz="5000" spc="25">
                <a:solidFill>
                  <a:srgbClr val="490839"/>
                </a:solidFill>
                <a:latin typeface="Childos Arabic"/>
                <a:ea typeface="Childos Arabic"/>
                <a:cs typeface="Childos Arabic"/>
                <a:sym typeface="Childos Arabic"/>
              </a:rPr>
              <a:t>(often not true)</a:t>
            </a:r>
            <a:r>
              <a:rPr lang="en-US" sz="5000" b="1" spc="25">
                <a:solidFill>
                  <a:srgbClr val="490839"/>
                </a:solidFill>
                <a:latin typeface="Childos Arabic Bold"/>
                <a:ea typeface="Childos Arabic Bold"/>
                <a:cs typeface="Childos Arabic Bold"/>
                <a:sym typeface="Childos Arabic Bold"/>
              </a:rPr>
              <a:t> </a:t>
            </a:r>
            <a:r>
              <a:rPr lang="en-US" sz="5000" spc="25">
                <a:solidFill>
                  <a:srgbClr val="490839"/>
                </a:solidFill>
                <a:latin typeface="Childos Arabic"/>
                <a:ea typeface="Childos Arabic"/>
                <a:cs typeface="Childos Arabic"/>
                <a:sym typeface="Childos Arabic"/>
              </a:rPr>
              <a:t>are assumptions about a person or a group based on how they look or act. </a:t>
            </a:r>
          </a:p>
          <a:p>
            <a:pPr algn="ctr">
              <a:lnSpc>
                <a:spcPts val="5000"/>
              </a:lnSpc>
            </a:pPr>
            <a:endParaRPr lang="en-US" sz="5000" spc="25">
              <a:solidFill>
                <a:srgbClr val="490839"/>
              </a:solidFill>
              <a:latin typeface="Childos Arabic"/>
              <a:ea typeface="Childos Arabic"/>
              <a:cs typeface="Childos Arabic"/>
              <a:sym typeface="Childos Arabic"/>
            </a:endParaRPr>
          </a:p>
          <a:p>
            <a:pPr algn="ctr">
              <a:lnSpc>
                <a:spcPts val="5000"/>
              </a:lnSpc>
            </a:pPr>
            <a:r>
              <a:rPr lang="en-US" sz="5000" b="1" spc="25">
                <a:solidFill>
                  <a:srgbClr val="490839"/>
                </a:solidFill>
                <a:latin typeface="Childos Arabic Bold"/>
                <a:ea typeface="Childos Arabic Bold"/>
                <a:cs typeface="Childos Arabic Bold"/>
                <a:sym typeface="Childos Arabic Bold"/>
              </a:rPr>
              <a:t>Question to ask students:</a:t>
            </a:r>
          </a:p>
          <a:p>
            <a:pPr algn="ctr">
              <a:lnSpc>
                <a:spcPts val="5000"/>
              </a:lnSpc>
            </a:pPr>
            <a:endParaRPr lang="en-US" sz="5000" b="1" spc="25">
              <a:solidFill>
                <a:srgbClr val="490839"/>
              </a:solidFill>
              <a:latin typeface="Childos Arabic Bold"/>
              <a:ea typeface="Childos Arabic Bold"/>
              <a:cs typeface="Childos Arabic Bold"/>
              <a:sym typeface="Childos Arabic Bold"/>
            </a:endParaRPr>
          </a:p>
          <a:p>
            <a:pPr algn="ctr">
              <a:lnSpc>
                <a:spcPts val="5000"/>
              </a:lnSpc>
            </a:pPr>
            <a:r>
              <a:rPr lang="en-US" sz="5000" b="1" spc="25">
                <a:solidFill>
                  <a:srgbClr val="490839"/>
                </a:solidFill>
                <a:latin typeface="Childos Arabic Bold"/>
                <a:ea typeface="Childos Arabic Bold"/>
                <a:cs typeface="Childos Arabic Bold"/>
                <a:sym typeface="Childos Arabic Bold"/>
              </a:rPr>
              <a:t>Can anyone think of an example of a stereotype for a person or a group?</a:t>
            </a:r>
          </a:p>
          <a:p>
            <a:pPr algn="ctr">
              <a:lnSpc>
                <a:spcPts val="3406"/>
              </a:lnSpc>
            </a:pPr>
            <a:endParaRPr lang="en-US" sz="5000" b="1" spc="25">
              <a:solidFill>
                <a:srgbClr val="490839"/>
              </a:solidFill>
              <a:latin typeface="Childos Arabic Bold"/>
              <a:ea typeface="Childos Arabic Bold"/>
              <a:cs typeface="Childos Arabic Bold"/>
              <a:sym typeface="Childos Arabic Bold"/>
            </a:endParaRPr>
          </a:p>
          <a:p>
            <a:pPr algn="ctr">
              <a:lnSpc>
                <a:spcPts val="3406"/>
              </a:lnSpc>
            </a:pPr>
            <a:endParaRPr lang="en-US" sz="5000" b="1" spc="25">
              <a:solidFill>
                <a:srgbClr val="490839"/>
              </a:solidFill>
              <a:latin typeface="Childos Arabic Bold"/>
              <a:ea typeface="Childos Arabic Bold"/>
              <a:cs typeface="Childos Arabic Bold"/>
              <a:sym typeface="Childos Arabic Bold"/>
            </a:endParaRPr>
          </a:p>
          <a:p>
            <a:pPr algn="ctr">
              <a:lnSpc>
                <a:spcPts val="4347"/>
              </a:lnSpc>
            </a:pPr>
            <a:endParaRPr lang="en-US" sz="5000" b="1" spc="25">
              <a:solidFill>
                <a:srgbClr val="490839"/>
              </a:solidFill>
              <a:latin typeface="Childos Arabic Bold"/>
              <a:ea typeface="Childos Arabic Bold"/>
              <a:cs typeface="Childos Arabic Bold"/>
              <a:sym typeface="Childos Arabic Bold"/>
            </a:endParaRPr>
          </a:p>
          <a:p>
            <a:pPr algn="ctr">
              <a:lnSpc>
                <a:spcPts val="4347"/>
              </a:lnSpc>
            </a:pPr>
            <a:endParaRPr lang="en-US" sz="5000" b="1" spc="25">
              <a:solidFill>
                <a:srgbClr val="490839"/>
              </a:solidFill>
              <a:latin typeface="Childos Arabic Bold"/>
              <a:ea typeface="Childos Arabic Bold"/>
              <a:cs typeface="Childos Arabic Bold"/>
              <a:sym typeface="Childos Arabic Bold"/>
            </a:endParaRPr>
          </a:p>
        </p:txBody>
      </p:sp>
      <p:sp>
        <p:nvSpPr>
          <p:cNvPr id="6" name="Freeform 6"/>
          <p:cNvSpPr/>
          <p:nvPr/>
        </p:nvSpPr>
        <p:spPr>
          <a:xfrm rot="2801583">
            <a:off x="13298518" y="253215"/>
            <a:ext cx="7548972" cy="1550971"/>
          </a:xfrm>
          <a:custGeom>
            <a:avLst/>
            <a:gdLst/>
            <a:ahLst/>
            <a:cxnLst/>
            <a:rect l="l" t="t" r="r" b="b"/>
            <a:pathLst>
              <a:path w="7548972" h="1550971">
                <a:moveTo>
                  <a:pt x="0" y="0"/>
                </a:moveTo>
                <a:lnTo>
                  <a:pt x="7548973" y="0"/>
                </a:lnTo>
                <a:lnTo>
                  <a:pt x="7548973" y="1550970"/>
                </a:lnTo>
                <a:lnTo>
                  <a:pt x="0" y="15509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5985021" y="-268707"/>
            <a:ext cx="2604285" cy="2594814"/>
          </a:xfrm>
          <a:custGeom>
            <a:avLst/>
            <a:gdLst/>
            <a:ahLst/>
            <a:cxnLst/>
            <a:rect l="l" t="t" r="r" b="b"/>
            <a:pathLst>
              <a:path w="2604285" h="2594814">
                <a:moveTo>
                  <a:pt x="0" y="0"/>
                </a:moveTo>
                <a:lnTo>
                  <a:pt x="2604285" y="0"/>
                </a:lnTo>
                <a:lnTo>
                  <a:pt x="2604285" y="2594814"/>
                </a:lnTo>
                <a:lnTo>
                  <a:pt x="0" y="259481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0"/>
            <a:stretch>
              <a:fillRect/>
            </a:stretch>
          </a:blipFill>
        </p:spPr>
        <p:txBody>
          <a:bodyPr/>
          <a:lstStyle/>
          <a:p>
            <a:endParaRPr lang="en-CA"/>
          </a:p>
        </p:txBody>
      </p:sp>
      <p:sp>
        <p:nvSpPr>
          <p:cNvPr id="9" name="Freeform 9"/>
          <p:cNvSpPr/>
          <p:nvPr/>
        </p:nvSpPr>
        <p:spPr>
          <a:xfrm>
            <a:off x="373907" y="3638902"/>
            <a:ext cx="3996065" cy="3416636"/>
          </a:xfrm>
          <a:custGeom>
            <a:avLst/>
            <a:gdLst/>
            <a:ahLst/>
            <a:cxnLst/>
            <a:rect l="l" t="t" r="r" b="b"/>
            <a:pathLst>
              <a:path w="3996065" h="3416636">
                <a:moveTo>
                  <a:pt x="0" y="0"/>
                </a:moveTo>
                <a:lnTo>
                  <a:pt x="3996065" y="0"/>
                </a:lnTo>
                <a:lnTo>
                  <a:pt x="3996065" y="3416636"/>
                </a:lnTo>
                <a:lnTo>
                  <a:pt x="0" y="341663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TextBox 2"/>
          <p:cNvSpPr txBox="1"/>
          <p:nvPr/>
        </p:nvSpPr>
        <p:spPr>
          <a:xfrm>
            <a:off x="3031603" y="689277"/>
            <a:ext cx="12711647" cy="996950"/>
          </a:xfrm>
          <a:prstGeom prst="rect">
            <a:avLst/>
          </a:prstGeom>
        </p:spPr>
        <p:txBody>
          <a:bodyPr lIns="0" tIns="0" rIns="0" bIns="0" rtlCol="0" anchor="t">
            <a:spAutoFit/>
          </a:bodyPr>
          <a:lstStyle/>
          <a:p>
            <a:pPr algn="ctr">
              <a:lnSpc>
                <a:spcPts val="6999"/>
              </a:lnSpc>
            </a:pPr>
            <a:r>
              <a:rPr lang="en-US" sz="6999">
                <a:solidFill>
                  <a:srgbClr val="310728"/>
                </a:solidFill>
                <a:latin typeface="Childos Arabic"/>
                <a:ea typeface="Childos Arabic"/>
                <a:cs typeface="Childos Arabic"/>
                <a:sym typeface="Childos Arabic"/>
              </a:rPr>
              <a:t> SEXISM &amp; DOUBLE STANDARDS </a:t>
            </a:r>
          </a:p>
        </p:txBody>
      </p:sp>
      <p:sp>
        <p:nvSpPr>
          <p:cNvPr id="3" name="Freeform 3"/>
          <p:cNvSpPr/>
          <p:nvPr/>
        </p:nvSpPr>
        <p:spPr>
          <a:xfrm>
            <a:off x="2851907" y="1686227"/>
            <a:ext cx="13071039" cy="7156394"/>
          </a:xfrm>
          <a:custGeom>
            <a:avLst/>
            <a:gdLst/>
            <a:ahLst/>
            <a:cxnLst/>
            <a:rect l="l" t="t" r="r" b="b"/>
            <a:pathLst>
              <a:path w="13071039" h="7156394">
                <a:moveTo>
                  <a:pt x="0" y="0"/>
                </a:moveTo>
                <a:lnTo>
                  <a:pt x="13071039" y="0"/>
                </a:lnTo>
                <a:lnTo>
                  <a:pt x="13071039" y="7156394"/>
                </a:lnTo>
                <a:lnTo>
                  <a:pt x="0" y="71563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TextBox 4"/>
          <p:cNvSpPr txBox="1"/>
          <p:nvPr/>
        </p:nvSpPr>
        <p:spPr>
          <a:xfrm>
            <a:off x="3518522" y="1564408"/>
            <a:ext cx="11737809" cy="7806435"/>
          </a:xfrm>
          <a:prstGeom prst="rect">
            <a:avLst/>
          </a:prstGeom>
        </p:spPr>
        <p:txBody>
          <a:bodyPr lIns="0" tIns="0" rIns="0" bIns="0" rtlCol="0" anchor="t">
            <a:spAutoFit/>
          </a:bodyPr>
          <a:lstStyle/>
          <a:p>
            <a:pPr algn="ctr">
              <a:lnSpc>
                <a:spcPts val="4212"/>
              </a:lnSpc>
            </a:pPr>
            <a:endParaRPr/>
          </a:p>
          <a:p>
            <a:pPr algn="ctr">
              <a:lnSpc>
                <a:spcPts val="4212"/>
              </a:lnSpc>
            </a:pPr>
            <a:endParaRPr/>
          </a:p>
          <a:p>
            <a:pPr algn="ctr">
              <a:lnSpc>
                <a:spcPts val="4781"/>
              </a:lnSpc>
            </a:pPr>
            <a:r>
              <a:rPr lang="en-US" sz="4781" b="1" spc="23">
                <a:solidFill>
                  <a:srgbClr val="490839"/>
                </a:solidFill>
                <a:latin typeface="Childos Arabic Bold"/>
                <a:ea typeface="Childos Arabic Bold"/>
                <a:cs typeface="Childos Arabic Bold"/>
                <a:sym typeface="Childos Arabic Bold"/>
              </a:rPr>
              <a:t>Sexism</a:t>
            </a:r>
            <a:r>
              <a:rPr lang="en-US" sz="4781" spc="23">
                <a:solidFill>
                  <a:srgbClr val="490839"/>
                </a:solidFill>
                <a:latin typeface="Childos Arabic"/>
                <a:ea typeface="Childos Arabic"/>
                <a:cs typeface="Childos Arabic"/>
                <a:sym typeface="Childos Arabic"/>
              </a:rPr>
              <a:t> is judging that one person or group is better than another. </a:t>
            </a:r>
          </a:p>
          <a:p>
            <a:pPr algn="ctr">
              <a:lnSpc>
                <a:spcPts val="3824"/>
              </a:lnSpc>
            </a:pPr>
            <a:r>
              <a:rPr lang="en-US" sz="3824" u="sng" spc="19">
                <a:solidFill>
                  <a:srgbClr val="490839"/>
                </a:solidFill>
                <a:latin typeface="Childos Arabic"/>
                <a:ea typeface="Childos Arabic"/>
                <a:cs typeface="Childos Arabic"/>
                <a:sym typeface="Childos Arabic"/>
              </a:rPr>
              <a:t>Examples: </a:t>
            </a:r>
          </a:p>
          <a:p>
            <a:pPr algn="ctr">
              <a:lnSpc>
                <a:spcPts val="3824"/>
              </a:lnSpc>
            </a:pPr>
            <a:r>
              <a:rPr lang="en-US" sz="3824" spc="19">
                <a:solidFill>
                  <a:srgbClr val="490839"/>
                </a:solidFill>
                <a:latin typeface="Childos Arabic"/>
                <a:ea typeface="Childos Arabic"/>
                <a:cs typeface="Childos Arabic"/>
                <a:sym typeface="Childos Arabic"/>
              </a:rPr>
              <a:t>Boys are better at sports than girls.</a:t>
            </a:r>
          </a:p>
          <a:p>
            <a:pPr algn="ctr">
              <a:lnSpc>
                <a:spcPts val="3824"/>
              </a:lnSpc>
            </a:pPr>
            <a:r>
              <a:rPr lang="en-US" sz="3824" spc="19">
                <a:solidFill>
                  <a:srgbClr val="490839"/>
                </a:solidFill>
                <a:latin typeface="Childos Arabic"/>
                <a:ea typeface="Childos Arabic"/>
                <a:cs typeface="Childos Arabic"/>
                <a:sym typeface="Childos Arabic"/>
              </a:rPr>
              <a:t>Girls are more sensitive than boys. </a:t>
            </a:r>
          </a:p>
          <a:p>
            <a:pPr algn="ctr">
              <a:lnSpc>
                <a:spcPts val="4212"/>
              </a:lnSpc>
            </a:pPr>
            <a:endParaRPr lang="en-US" sz="3824" spc="19">
              <a:solidFill>
                <a:srgbClr val="490839"/>
              </a:solidFill>
              <a:latin typeface="Childos Arabic"/>
              <a:ea typeface="Childos Arabic"/>
              <a:cs typeface="Childos Arabic"/>
              <a:sym typeface="Childos Arabic"/>
            </a:endParaRPr>
          </a:p>
          <a:p>
            <a:pPr algn="ctr">
              <a:lnSpc>
                <a:spcPts val="4781"/>
              </a:lnSpc>
            </a:pPr>
            <a:r>
              <a:rPr lang="en-US" sz="4781" b="1" spc="23">
                <a:solidFill>
                  <a:srgbClr val="490839"/>
                </a:solidFill>
                <a:latin typeface="Childos Arabic Bold"/>
                <a:ea typeface="Childos Arabic Bold"/>
                <a:cs typeface="Childos Arabic Bold"/>
                <a:sym typeface="Childos Arabic Bold"/>
              </a:rPr>
              <a:t>Double standards</a:t>
            </a:r>
            <a:r>
              <a:rPr lang="en-US" sz="4781" spc="23">
                <a:solidFill>
                  <a:srgbClr val="490839"/>
                </a:solidFill>
                <a:latin typeface="Childos Arabic"/>
                <a:ea typeface="Childos Arabic"/>
                <a:cs typeface="Childos Arabic"/>
                <a:sym typeface="Childos Arabic"/>
              </a:rPr>
              <a:t> mean that we judge the same behaviour of boys and girls with a different set of rules. What is acceptable for one gender may not be acceptable for another. </a:t>
            </a:r>
          </a:p>
          <a:p>
            <a:pPr algn="ctr">
              <a:lnSpc>
                <a:spcPts val="2481"/>
              </a:lnSpc>
            </a:pPr>
            <a:endParaRPr lang="en-US" sz="4781" spc="23">
              <a:solidFill>
                <a:srgbClr val="490839"/>
              </a:solidFill>
              <a:latin typeface="Childos Arabic"/>
              <a:ea typeface="Childos Arabic"/>
              <a:cs typeface="Childos Arabic"/>
              <a:sym typeface="Childos Arabic"/>
            </a:endParaRPr>
          </a:p>
          <a:p>
            <a:pPr algn="ctr">
              <a:lnSpc>
                <a:spcPts val="3167"/>
              </a:lnSpc>
            </a:pPr>
            <a:endParaRPr lang="en-US" sz="4781" spc="23">
              <a:solidFill>
                <a:srgbClr val="490839"/>
              </a:solidFill>
              <a:latin typeface="Childos Arabic"/>
              <a:ea typeface="Childos Arabic"/>
              <a:cs typeface="Childos Arabic"/>
              <a:sym typeface="Childos Arabic"/>
            </a:endParaRPr>
          </a:p>
          <a:p>
            <a:pPr algn="ctr">
              <a:lnSpc>
                <a:spcPts val="3167"/>
              </a:lnSpc>
            </a:pPr>
            <a:endParaRPr lang="en-US" sz="4781" spc="23">
              <a:solidFill>
                <a:srgbClr val="490839"/>
              </a:solidFill>
              <a:latin typeface="Childos Arabic"/>
              <a:ea typeface="Childos Arabic"/>
              <a:cs typeface="Childos Arabic"/>
              <a:sym typeface="Childos Arabic"/>
            </a:endParaRPr>
          </a:p>
        </p:txBody>
      </p:sp>
      <p:sp>
        <p:nvSpPr>
          <p:cNvPr id="5" name="Freeform 5"/>
          <p:cNvSpPr/>
          <p:nvPr/>
        </p:nvSpPr>
        <p:spPr>
          <a:xfrm rot="-5400000">
            <a:off x="9880297" y="3932525"/>
            <a:ext cx="14758005" cy="3032099"/>
          </a:xfrm>
          <a:custGeom>
            <a:avLst/>
            <a:gdLst/>
            <a:ahLst/>
            <a:cxnLst/>
            <a:rect l="l" t="t" r="r" b="b"/>
            <a:pathLst>
              <a:path w="14758005" h="3032099">
                <a:moveTo>
                  <a:pt x="0" y="0"/>
                </a:moveTo>
                <a:lnTo>
                  <a:pt x="14758006" y="0"/>
                </a:lnTo>
                <a:lnTo>
                  <a:pt x="14758006" y="3032100"/>
                </a:lnTo>
                <a:lnTo>
                  <a:pt x="0" y="30321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273442" y="8350886"/>
            <a:ext cx="2604285" cy="2594814"/>
          </a:xfrm>
          <a:custGeom>
            <a:avLst/>
            <a:gdLst/>
            <a:ahLst/>
            <a:cxnLst/>
            <a:rect l="l" t="t" r="r" b="b"/>
            <a:pathLst>
              <a:path w="2604285" h="2594814">
                <a:moveTo>
                  <a:pt x="0" y="0"/>
                </a:moveTo>
                <a:lnTo>
                  <a:pt x="2604284" y="0"/>
                </a:lnTo>
                <a:lnTo>
                  <a:pt x="2604284" y="2594814"/>
                </a:lnTo>
                <a:lnTo>
                  <a:pt x="0" y="259481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5683715" y="-646532"/>
            <a:ext cx="2604285" cy="2594814"/>
          </a:xfrm>
          <a:custGeom>
            <a:avLst/>
            <a:gdLst/>
            <a:ahLst/>
            <a:cxnLst/>
            <a:rect l="l" t="t" r="r" b="b"/>
            <a:pathLst>
              <a:path w="2604285" h="2594814">
                <a:moveTo>
                  <a:pt x="0" y="0"/>
                </a:moveTo>
                <a:lnTo>
                  <a:pt x="2604285" y="0"/>
                </a:lnTo>
                <a:lnTo>
                  <a:pt x="2604285" y="2594814"/>
                </a:lnTo>
                <a:lnTo>
                  <a:pt x="0" y="259481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8"/>
            <a:stretch>
              <a:fillRect/>
            </a:stretch>
          </a:blipFill>
        </p:spPr>
        <p:txBody>
          <a:bodyPr/>
          <a:lstStyle/>
          <a:p>
            <a:endParaRPr lang="en-CA"/>
          </a:p>
        </p:txBody>
      </p:sp>
      <p:sp>
        <p:nvSpPr>
          <p:cNvPr id="9" name="Freeform 9"/>
          <p:cNvSpPr/>
          <p:nvPr/>
        </p:nvSpPr>
        <p:spPr>
          <a:xfrm>
            <a:off x="605008" y="3277337"/>
            <a:ext cx="2913514" cy="2647656"/>
          </a:xfrm>
          <a:custGeom>
            <a:avLst/>
            <a:gdLst/>
            <a:ahLst/>
            <a:cxnLst/>
            <a:rect l="l" t="t" r="r" b="b"/>
            <a:pathLst>
              <a:path w="2913514" h="2647656">
                <a:moveTo>
                  <a:pt x="0" y="0"/>
                </a:moveTo>
                <a:lnTo>
                  <a:pt x="2913514" y="0"/>
                </a:lnTo>
                <a:lnTo>
                  <a:pt x="2913514" y="2647656"/>
                </a:lnTo>
                <a:lnTo>
                  <a:pt x="0" y="264765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15216353" y="-976170"/>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rot="9215944">
            <a:off x="-950986"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a:off x="2492034" y="1346658"/>
            <a:ext cx="13303932" cy="708025"/>
          </a:xfrm>
          <a:prstGeom prst="rect">
            <a:avLst/>
          </a:prstGeom>
        </p:spPr>
        <p:txBody>
          <a:bodyPr lIns="0" tIns="0" rIns="0" bIns="0" rtlCol="0" anchor="t">
            <a:spAutoFit/>
          </a:bodyPr>
          <a:lstStyle/>
          <a:p>
            <a:pPr algn="ctr">
              <a:lnSpc>
                <a:spcPts val="4999"/>
              </a:lnSpc>
            </a:pPr>
            <a:r>
              <a:rPr lang="en-US" sz="4999" b="1">
                <a:solidFill>
                  <a:srgbClr val="310728"/>
                </a:solidFill>
                <a:latin typeface="Childos Arabic Bold"/>
                <a:ea typeface="Childos Arabic Bold"/>
                <a:cs typeface="Childos Arabic Bold"/>
                <a:sym typeface="Childos Arabic Bold"/>
              </a:rPr>
              <a:t>READ THE FOLLOWING OUT LOUD AND DISCUSS </a:t>
            </a:r>
          </a:p>
        </p:txBody>
      </p:sp>
      <p:sp>
        <p:nvSpPr>
          <p:cNvPr id="6" name="Freeform 6"/>
          <p:cNvSpPr/>
          <p:nvPr/>
        </p:nvSpPr>
        <p:spPr>
          <a:xfrm>
            <a:off x="-81471" y="1028700"/>
            <a:ext cx="18450941" cy="9802062"/>
          </a:xfrm>
          <a:custGeom>
            <a:avLst/>
            <a:gdLst/>
            <a:ahLst/>
            <a:cxnLst/>
            <a:rect l="l" t="t" r="r" b="b"/>
            <a:pathLst>
              <a:path w="18450941" h="9802062">
                <a:moveTo>
                  <a:pt x="0" y="0"/>
                </a:moveTo>
                <a:lnTo>
                  <a:pt x="18450942" y="0"/>
                </a:lnTo>
                <a:lnTo>
                  <a:pt x="18450942" y="9802062"/>
                </a:lnTo>
                <a:lnTo>
                  <a:pt x="0" y="98020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TextBox 7"/>
          <p:cNvSpPr txBox="1"/>
          <p:nvPr/>
        </p:nvSpPr>
        <p:spPr>
          <a:xfrm>
            <a:off x="3306929" y="2972051"/>
            <a:ext cx="14417572" cy="7091857"/>
          </a:xfrm>
          <a:prstGeom prst="rect">
            <a:avLst/>
          </a:prstGeom>
        </p:spPr>
        <p:txBody>
          <a:bodyPr lIns="0" tIns="0" rIns="0" bIns="0" rtlCol="0" anchor="t">
            <a:spAutoFit/>
          </a:bodyPr>
          <a:lstStyle/>
          <a:p>
            <a:pPr algn="ctr">
              <a:lnSpc>
                <a:spcPts val="5081"/>
              </a:lnSpc>
            </a:pPr>
            <a:r>
              <a:rPr lang="en-US" sz="5081">
                <a:solidFill>
                  <a:srgbClr val="310728"/>
                </a:solidFill>
                <a:latin typeface="Childos Arabic"/>
                <a:ea typeface="Childos Arabic"/>
                <a:cs typeface="Childos Arabic"/>
                <a:sym typeface="Childos Arabic"/>
              </a:rPr>
              <a:t>Sam likes playing hockey, but her parents don't encourage her to play. They tell her that she is a girl and that hockey is not a girls' sport.</a:t>
            </a:r>
          </a:p>
          <a:p>
            <a:pPr algn="ctr">
              <a:lnSpc>
                <a:spcPts val="5081"/>
              </a:lnSpc>
            </a:pPr>
            <a:endParaRPr lang="en-US" sz="5081">
              <a:solidFill>
                <a:srgbClr val="310728"/>
              </a:solidFill>
              <a:latin typeface="Childos Arabic"/>
              <a:ea typeface="Childos Arabic"/>
              <a:cs typeface="Childos Arabic"/>
              <a:sym typeface="Childos Arabic"/>
            </a:endParaRPr>
          </a:p>
          <a:p>
            <a:pPr algn="ctr">
              <a:lnSpc>
                <a:spcPts val="5081"/>
              </a:lnSpc>
            </a:pPr>
            <a:r>
              <a:rPr lang="en-US" sz="5081">
                <a:solidFill>
                  <a:srgbClr val="9F548D"/>
                </a:solidFill>
                <a:latin typeface="Childos Arabic"/>
                <a:ea typeface="Childos Arabic"/>
                <a:cs typeface="Childos Arabic"/>
                <a:sym typeface="Childos Arabic"/>
              </a:rPr>
              <a:t>How do you think Sam would feel in this situation? </a:t>
            </a:r>
          </a:p>
          <a:p>
            <a:pPr algn="ctr">
              <a:lnSpc>
                <a:spcPts val="5081"/>
              </a:lnSpc>
            </a:pPr>
            <a:endParaRPr lang="en-US" sz="5081">
              <a:solidFill>
                <a:srgbClr val="9F548D"/>
              </a:solidFill>
              <a:latin typeface="Childos Arabic"/>
              <a:ea typeface="Childos Arabic"/>
              <a:cs typeface="Childos Arabic"/>
              <a:sym typeface="Childos Arabic"/>
            </a:endParaRPr>
          </a:p>
          <a:p>
            <a:pPr algn="ctr">
              <a:lnSpc>
                <a:spcPts val="5081"/>
              </a:lnSpc>
            </a:pPr>
            <a:r>
              <a:rPr lang="en-US" sz="5081">
                <a:solidFill>
                  <a:srgbClr val="9F548D"/>
                </a:solidFill>
                <a:latin typeface="Childos Arabic"/>
                <a:ea typeface="Childos Arabic"/>
                <a:cs typeface="Childos Arabic"/>
                <a:sym typeface="Childos Arabic"/>
              </a:rPr>
              <a:t>Can you remember a situation where you were expected to behave in a certain way because of your gender? What did you do and how did you feel?</a:t>
            </a:r>
          </a:p>
          <a:p>
            <a:pPr algn="ctr">
              <a:lnSpc>
                <a:spcPts val="5081"/>
              </a:lnSpc>
            </a:pPr>
            <a:endParaRPr lang="en-US" sz="5081">
              <a:solidFill>
                <a:srgbClr val="9F548D"/>
              </a:solidFill>
              <a:latin typeface="Childos Arabic"/>
              <a:ea typeface="Childos Arabic"/>
              <a:cs typeface="Childos Arabic"/>
              <a:sym typeface="Childos Arabic"/>
            </a:endParaRPr>
          </a:p>
          <a:p>
            <a:pPr algn="ctr">
              <a:lnSpc>
                <a:spcPts val="5081"/>
              </a:lnSpc>
            </a:pPr>
            <a:endParaRPr lang="en-US" sz="5081">
              <a:solidFill>
                <a:srgbClr val="9F548D"/>
              </a:solidFill>
              <a:latin typeface="Childos Arabic"/>
              <a:ea typeface="Childos Arabic"/>
              <a:cs typeface="Childos Arabic"/>
              <a:sym typeface="Childos Arabic"/>
            </a:endParaRPr>
          </a:p>
        </p:txBody>
      </p:sp>
      <p:sp>
        <p:nvSpPr>
          <p:cNvPr id="8" name="Freeform 8"/>
          <p:cNvSpPr/>
          <p:nvPr/>
        </p:nvSpPr>
        <p:spPr>
          <a:xfrm>
            <a:off x="0" y="3676926"/>
            <a:ext cx="3991356" cy="4114800"/>
          </a:xfrm>
          <a:custGeom>
            <a:avLst/>
            <a:gdLst/>
            <a:ahLst/>
            <a:cxnLst/>
            <a:rect l="l" t="t" r="r" b="b"/>
            <a:pathLst>
              <a:path w="3991356" h="4114800">
                <a:moveTo>
                  <a:pt x="0" y="0"/>
                </a:moveTo>
                <a:lnTo>
                  <a:pt x="3991356" y="0"/>
                </a:lnTo>
                <a:lnTo>
                  <a:pt x="3991356"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13867432" y="8805538"/>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a:off x="1592451" y="1549244"/>
            <a:ext cx="15959371" cy="8737756"/>
          </a:xfrm>
          <a:custGeom>
            <a:avLst/>
            <a:gdLst/>
            <a:ahLst/>
            <a:cxnLst/>
            <a:rect l="l" t="t" r="r" b="b"/>
            <a:pathLst>
              <a:path w="15959371" h="8737756">
                <a:moveTo>
                  <a:pt x="0" y="0"/>
                </a:moveTo>
                <a:lnTo>
                  <a:pt x="15959372" y="0"/>
                </a:lnTo>
                <a:lnTo>
                  <a:pt x="15959372" y="8737756"/>
                </a:lnTo>
                <a:lnTo>
                  <a:pt x="0" y="873775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420486" y="1066800"/>
            <a:ext cx="12483142" cy="9884881"/>
          </a:xfrm>
          <a:prstGeom prst="rect">
            <a:avLst/>
          </a:prstGeom>
        </p:spPr>
        <p:txBody>
          <a:bodyPr lIns="0" tIns="0" rIns="0" bIns="0" rtlCol="0" anchor="t">
            <a:spAutoFit/>
          </a:bodyPr>
          <a:lstStyle/>
          <a:p>
            <a:pPr algn="ctr">
              <a:lnSpc>
                <a:spcPts val="4418"/>
              </a:lnSpc>
            </a:pPr>
            <a:endParaRPr/>
          </a:p>
          <a:p>
            <a:pPr algn="ctr">
              <a:lnSpc>
                <a:spcPts val="4418"/>
              </a:lnSpc>
            </a:pPr>
            <a:endParaRPr/>
          </a:p>
          <a:p>
            <a:pPr algn="ctr">
              <a:lnSpc>
                <a:spcPts val="4418"/>
              </a:lnSpc>
            </a:pPr>
            <a:r>
              <a:rPr lang="en-US" sz="4418" spc="22">
                <a:solidFill>
                  <a:srgbClr val="310728"/>
                </a:solidFill>
                <a:latin typeface="Childos Arabic"/>
                <a:ea typeface="Childos Arabic"/>
                <a:cs typeface="Childos Arabic"/>
                <a:sym typeface="Childos Arabic"/>
              </a:rPr>
              <a:t>Think about a role model you admire:</a:t>
            </a:r>
          </a:p>
          <a:p>
            <a:pPr algn="ctr">
              <a:lnSpc>
                <a:spcPts val="3000"/>
              </a:lnSpc>
            </a:pPr>
            <a:r>
              <a:rPr lang="en-US" sz="3000" spc="15">
                <a:solidFill>
                  <a:srgbClr val="310728"/>
                </a:solidFill>
                <a:latin typeface="Childos Arabic"/>
                <a:ea typeface="Childos Arabic"/>
                <a:cs typeface="Childos Arabic"/>
                <a:sym typeface="Childos Arabic"/>
              </a:rPr>
              <a:t>Think of someone you look up to, someone who inspires you!</a:t>
            </a:r>
          </a:p>
          <a:p>
            <a:pPr algn="ctr">
              <a:lnSpc>
                <a:spcPts val="4418"/>
              </a:lnSpc>
            </a:pPr>
            <a:endParaRPr lang="en-US" sz="3000" spc="15">
              <a:solidFill>
                <a:srgbClr val="310728"/>
              </a:solidFill>
              <a:latin typeface="Childos Arabic"/>
              <a:ea typeface="Childos Arabic"/>
              <a:cs typeface="Childos Arabic"/>
              <a:sym typeface="Childos Arabic"/>
            </a:endParaRPr>
          </a:p>
          <a:p>
            <a:pPr algn="ctr">
              <a:lnSpc>
                <a:spcPts val="4418"/>
              </a:lnSpc>
            </a:pPr>
            <a:r>
              <a:rPr lang="en-US" sz="4418" spc="22">
                <a:solidFill>
                  <a:srgbClr val="310728"/>
                </a:solidFill>
                <a:latin typeface="Childos Arabic"/>
                <a:ea typeface="Childos Arabic"/>
                <a:cs typeface="Childos Arabic"/>
                <a:sym typeface="Childos Arabic"/>
              </a:rPr>
              <a:t>Positive thinking:</a:t>
            </a:r>
          </a:p>
          <a:p>
            <a:pPr algn="ctr">
              <a:lnSpc>
                <a:spcPts val="3000"/>
              </a:lnSpc>
            </a:pPr>
            <a:r>
              <a:rPr lang="en-US" sz="3000" spc="15">
                <a:solidFill>
                  <a:srgbClr val="310728"/>
                </a:solidFill>
                <a:latin typeface="Childos Arabic"/>
                <a:ea typeface="Childos Arabic"/>
                <a:cs typeface="Childos Arabic"/>
                <a:sym typeface="Childos Arabic"/>
              </a:rPr>
              <a:t>The messages we tell ourselves in our minds have an impact on us. Try focusing on the good in your situation.</a:t>
            </a:r>
          </a:p>
          <a:p>
            <a:pPr algn="ctr">
              <a:lnSpc>
                <a:spcPts val="4418"/>
              </a:lnSpc>
            </a:pPr>
            <a:endParaRPr lang="en-US" sz="3000" spc="15">
              <a:solidFill>
                <a:srgbClr val="310728"/>
              </a:solidFill>
              <a:latin typeface="Childos Arabic"/>
              <a:ea typeface="Childos Arabic"/>
              <a:cs typeface="Childos Arabic"/>
              <a:sym typeface="Childos Arabic"/>
            </a:endParaRPr>
          </a:p>
          <a:p>
            <a:pPr algn="ctr">
              <a:lnSpc>
                <a:spcPts val="4418"/>
              </a:lnSpc>
            </a:pPr>
            <a:r>
              <a:rPr lang="en-US" sz="4418" spc="22">
                <a:solidFill>
                  <a:srgbClr val="310728"/>
                </a:solidFill>
                <a:latin typeface="Childos Arabic"/>
                <a:ea typeface="Childos Arabic"/>
                <a:cs typeface="Childos Arabic"/>
                <a:sym typeface="Childos Arabic"/>
              </a:rPr>
              <a:t>Use past self-evidence:</a:t>
            </a:r>
          </a:p>
          <a:p>
            <a:pPr algn="ctr">
              <a:lnSpc>
                <a:spcPts val="3000"/>
              </a:lnSpc>
            </a:pPr>
            <a:r>
              <a:rPr lang="en-US" sz="3000" spc="15">
                <a:solidFill>
                  <a:srgbClr val="310728"/>
                </a:solidFill>
                <a:latin typeface="Childos Arabic"/>
                <a:ea typeface="Childos Arabic"/>
                <a:cs typeface="Childos Arabic"/>
                <a:sym typeface="Childos Arabic"/>
              </a:rPr>
              <a:t>Remember a time when you did really well in an activity. Try to see the negative experiences as a learning experience and not the norm.</a:t>
            </a:r>
          </a:p>
          <a:p>
            <a:pPr algn="ctr">
              <a:lnSpc>
                <a:spcPts val="2761"/>
              </a:lnSpc>
            </a:pPr>
            <a:endParaRPr lang="en-US" sz="3000" spc="15">
              <a:solidFill>
                <a:srgbClr val="310728"/>
              </a:solidFill>
              <a:latin typeface="Childos Arabic"/>
              <a:ea typeface="Childos Arabic"/>
              <a:cs typeface="Childos Arabic"/>
              <a:sym typeface="Childos Arabic"/>
            </a:endParaRPr>
          </a:p>
          <a:p>
            <a:pPr algn="ctr">
              <a:lnSpc>
                <a:spcPts val="4418"/>
              </a:lnSpc>
            </a:pPr>
            <a:r>
              <a:rPr lang="en-US" sz="4418" spc="22">
                <a:solidFill>
                  <a:srgbClr val="310728"/>
                </a:solidFill>
                <a:latin typeface="Childos Arabic"/>
                <a:ea typeface="Childos Arabic"/>
                <a:cs typeface="Childos Arabic"/>
                <a:sym typeface="Childos Arabic"/>
              </a:rPr>
              <a:t>Visualization:</a:t>
            </a:r>
          </a:p>
          <a:p>
            <a:pPr algn="ctr">
              <a:lnSpc>
                <a:spcPts val="3000"/>
              </a:lnSpc>
            </a:pPr>
            <a:r>
              <a:rPr lang="en-US" sz="3000" spc="15">
                <a:solidFill>
                  <a:srgbClr val="310728"/>
                </a:solidFill>
                <a:latin typeface="Childos Arabic"/>
                <a:ea typeface="Childos Arabic"/>
                <a:cs typeface="Childos Arabic"/>
                <a:sym typeface="Childos Arabic"/>
              </a:rPr>
              <a:t>Imagine in your mind what it can look like to be treated equally.</a:t>
            </a:r>
          </a:p>
          <a:p>
            <a:pPr algn="ctr">
              <a:lnSpc>
                <a:spcPts val="4418"/>
              </a:lnSpc>
            </a:pPr>
            <a:endParaRPr lang="en-US" sz="3000" spc="15">
              <a:solidFill>
                <a:srgbClr val="310728"/>
              </a:solidFill>
              <a:latin typeface="Childos Arabic"/>
              <a:ea typeface="Childos Arabic"/>
              <a:cs typeface="Childos Arabic"/>
              <a:sym typeface="Childos Arabic"/>
            </a:endParaRPr>
          </a:p>
          <a:p>
            <a:pPr algn="ctr">
              <a:lnSpc>
                <a:spcPts val="4418"/>
              </a:lnSpc>
            </a:pPr>
            <a:r>
              <a:rPr lang="en-US" sz="4418" spc="22">
                <a:solidFill>
                  <a:srgbClr val="310728"/>
                </a:solidFill>
                <a:latin typeface="Childos Arabic"/>
                <a:ea typeface="Childos Arabic"/>
                <a:cs typeface="Childos Arabic"/>
                <a:sym typeface="Childos Arabic"/>
              </a:rPr>
              <a:t>When you feel you are not being treated equally because of your gender, say something!</a:t>
            </a:r>
          </a:p>
          <a:p>
            <a:pPr algn="ctr">
              <a:lnSpc>
                <a:spcPts val="4418"/>
              </a:lnSpc>
            </a:pPr>
            <a:endParaRPr lang="en-US" sz="4418" spc="22">
              <a:solidFill>
                <a:srgbClr val="310728"/>
              </a:solidFill>
              <a:latin typeface="Childos Arabic"/>
              <a:ea typeface="Childos Arabic"/>
              <a:cs typeface="Childos Arabic"/>
              <a:sym typeface="Childos Arabic"/>
            </a:endParaRPr>
          </a:p>
          <a:p>
            <a:pPr algn="ctr">
              <a:lnSpc>
                <a:spcPts val="4418"/>
              </a:lnSpc>
            </a:pPr>
            <a:endParaRPr lang="en-US" sz="4418" spc="22">
              <a:solidFill>
                <a:srgbClr val="310728"/>
              </a:solidFill>
              <a:latin typeface="Childos Arabic"/>
              <a:ea typeface="Childos Arabic"/>
              <a:cs typeface="Childos Arabic"/>
              <a:sym typeface="Childos Arabic"/>
            </a:endParaRPr>
          </a:p>
        </p:txBody>
      </p:sp>
      <p:sp>
        <p:nvSpPr>
          <p:cNvPr id="4" name="TextBox 4"/>
          <p:cNvSpPr txBox="1"/>
          <p:nvPr/>
        </p:nvSpPr>
        <p:spPr>
          <a:xfrm>
            <a:off x="2785070" y="203044"/>
            <a:ext cx="13753975" cy="1346200"/>
          </a:xfrm>
          <a:prstGeom prst="rect">
            <a:avLst/>
          </a:prstGeom>
        </p:spPr>
        <p:txBody>
          <a:bodyPr lIns="0" tIns="0" rIns="0" bIns="0" rtlCol="0" anchor="t">
            <a:spAutoFit/>
          </a:bodyPr>
          <a:lstStyle/>
          <a:p>
            <a:pPr algn="ctr">
              <a:lnSpc>
                <a:spcPts val="5000"/>
              </a:lnSpc>
            </a:pPr>
            <a:r>
              <a:rPr lang="en-US" sz="5000">
                <a:solidFill>
                  <a:srgbClr val="310728"/>
                </a:solidFill>
                <a:latin typeface="Childos Arabic"/>
                <a:ea typeface="Childos Arabic"/>
                <a:cs typeface="Childos Arabic"/>
                <a:sym typeface="Childos Arabic"/>
              </a:rPr>
              <a:t>STRATEGIES WE CAN USE IF WE FEEL WE ARE NOT BEING TREATED EQUALLY</a:t>
            </a:r>
          </a:p>
        </p:txBody>
      </p:sp>
      <p:sp>
        <p:nvSpPr>
          <p:cNvPr id="5" name="Freeform 5"/>
          <p:cNvSpPr/>
          <p:nvPr/>
        </p:nvSpPr>
        <p:spPr>
          <a:xfrm rot="8321161">
            <a:off x="-131000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54364" y="5143500"/>
            <a:ext cx="3266123" cy="5143500"/>
          </a:xfrm>
          <a:custGeom>
            <a:avLst/>
            <a:gdLst/>
            <a:ahLst/>
            <a:cxnLst/>
            <a:rect l="l" t="t" r="r" b="b"/>
            <a:pathLst>
              <a:path w="3266123" h="5143500">
                <a:moveTo>
                  <a:pt x="0" y="0"/>
                </a:moveTo>
                <a:lnTo>
                  <a:pt x="3266122" y="0"/>
                </a:lnTo>
                <a:lnTo>
                  <a:pt x="3266122" y="5143500"/>
                </a:lnTo>
                <a:lnTo>
                  <a:pt x="0" y="51435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rot="-1981256">
            <a:off x="13024423" y="8301983"/>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15490984" y="7945871"/>
            <a:ext cx="2604285" cy="2594814"/>
          </a:xfrm>
          <a:custGeom>
            <a:avLst/>
            <a:gdLst/>
            <a:ahLst/>
            <a:cxnLst/>
            <a:rect l="l" t="t" r="r" b="b"/>
            <a:pathLst>
              <a:path w="2604285" h="2594814">
                <a:moveTo>
                  <a:pt x="0" y="0"/>
                </a:moveTo>
                <a:lnTo>
                  <a:pt x="2604285" y="0"/>
                </a:lnTo>
                <a:lnTo>
                  <a:pt x="2604285" y="2594814"/>
                </a:lnTo>
                <a:lnTo>
                  <a:pt x="0" y="259481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14674370" y="1028700"/>
            <a:ext cx="3420898" cy="1116068"/>
          </a:xfrm>
          <a:custGeom>
            <a:avLst/>
            <a:gdLst/>
            <a:ahLst/>
            <a:cxnLst/>
            <a:rect l="l" t="t" r="r" b="b"/>
            <a:pathLst>
              <a:path w="3420898" h="1116068">
                <a:moveTo>
                  <a:pt x="0" y="0"/>
                </a:moveTo>
                <a:lnTo>
                  <a:pt x="3420899" y="0"/>
                </a:lnTo>
                <a:lnTo>
                  <a:pt x="3420899" y="1116068"/>
                </a:lnTo>
                <a:lnTo>
                  <a:pt x="0" y="1116068"/>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178435" y="2772174"/>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rot="-3486">
            <a:off x="5419590" y="4219765"/>
            <a:ext cx="7448560" cy="3228975"/>
          </a:xfrm>
          <a:prstGeom prst="rect">
            <a:avLst/>
          </a:prstGeom>
        </p:spPr>
        <p:txBody>
          <a:bodyPr lIns="0" tIns="0" rIns="0" bIns="0" rtlCol="0" anchor="t">
            <a:spAutoFit/>
          </a:bodyPr>
          <a:lstStyle/>
          <a:p>
            <a:pPr algn="ctr">
              <a:lnSpc>
                <a:spcPts val="12599"/>
              </a:lnSpc>
            </a:pPr>
            <a:r>
              <a:rPr lang="en-US" sz="9000" spc="44">
                <a:solidFill>
                  <a:srgbClr val="310728"/>
                </a:solidFill>
                <a:latin typeface="Childos Arabic"/>
                <a:ea typeface="Childos Arabic"/>
                <a:cs typeface="Childos Arabic"/>
                <a:sym typeface="Childos Arabic"/>
              </a:rPr>
              <a:t>Expressing</a:t>
            </a:r>
          </a:p>
          <a:p>
            <a:pPr algn="ctr">
              <a:lnSpc>
                <a:spcPts val="12599"/>
              </a:lnSpc>
              <a:spcBef>
                <a:spcPct val="0"/>
              </a:spcBef>
            </a:pPr>
            <a:r>
              <a:rPr lang="en-US" sz="9000" spc="44">
                <a:solidFill>
                  <a:srgbClr val="310728"/>
                </a:solidFill>
                <a:latin typeface="Childos Arabic"/>
                <a:ea typeface="Childos Arabic"/>
                <a:cs typeface="Childos Arabic"/>
                <a:sym typeface="Childos Arabic"/>
              </a:rPr>
              <a:t>Yourself</a:t>
            </a:r>
          </a:p>
        </p:txBody>
      </p:sp>
      <p:sp>
        <p:nvSpPr>
          <p:cNvPr id="5" name="Freeform 5"/>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rot="7849322">
            <a:off x="-1231617" y="-2210977"/>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2857891" y="1827406"/>
            <a:ext cx="13197600" cy="7225686"/>
          </a:xfrm>
          <a:custGeom>
            <a:avLst/>
            <a:gdLst/>
            <a:ahLst/>
            <a:cxnLst/>
            <a:rect l="l" t="t" r="r" b="b"/>
            <a:pathLst>
              <a:path w="13197600" h="7225686">
                <a:moveTo>
                  <a:pt x="0" y="0"/>
                </a:moveTo>
                <a:lnTo>
                  <a:pt x="13197600" y="0"/>
                </a:lnTo>
                <a:lnTo>
                  <a:pt x="13197600" y="7225686"/>
                </a:lnTo>
                <a:lnTo>
                  <a:pt x="0" y="722568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a:off x="3375179" y="4724524"/>
            <a:ext cx="12163025" cy="3281012"/>
          </a:xfrm>
          <a:prstGeom prst="rect">
            <a:avLst/>
          </a:prstGeom>
        </p:spPr>
        <p:txBody>
          <a:bodyPr lIns="0" tIns="0" rIns="0" bIns="0" rtlCol="0" anchor="t">
            <a:spAutoFit/>
          </a:bodyPr>
          <a:lstStyle/>
          <a:p>
            <a:pPr algn="ctr">
              <a:lnSpc>
                <a:spcPts val="5000"/>
              </a:lnSpc>
            </a:pPr>
            <a:r>
              <a:rPr lang="en-US" sz="5000" b="1" spc="25">
                <a:solidFill>
                  <a:srgbClr val="490839"/>
                </a:solidFill>
                <a:latin typeface="Childos Arabic Bold"/>
                <a:ea typeface="Childos Arabic Bold"/>
                <a:cs typeface="Childos Arabic Bold"/>
                <a:sym typeface="Childos Arabic Bold"/>
              </a:rPr>
              <a:t>Gender expression </a:t>
            </a:r>
            <a:r>
              <a:rPr lang="en-US" sz="5000" spc="25">
                <a:solidFill>
                  <a:srgbClr val="490839"/>
                </a:solidFill>
                <a:latin typeface="Childos Arabic"/>
                <a:ea typeface="Childos Arabic"/>
                <a:cs typeface="Childos Arabic"/>
                <a:sym typeface="Childos Arabic"/>
              </a:rPr>
              <a:t>is how people choose to publicly express their gender identity.</a:t>
            </a:r>
          </a:p>
          <a:p>
            <a:pPr algn="ctr">
              <a:lnSpc>
                <a:spcPts val="3406"/>
              </a:lnSpc>
            </a:pPr>
            <a:endParaRPr lang="en-US" sz="5000" spc="25">
              <a:solidFill>
                <a:srgbClr val="490839"/>
              </a:solidFill>
              <a:latin typeface="Childos Arabic"/>
              <a:ea typeface="Childos Arabic"/>
              <a:cs typeface="Childos Arabic"/>
              <a:sym typeface="Childos Arabic"/>
            </a:endParaRPr>
          </a:p>
          <a:p>
            <a:pPr algn="ctr">
              <a:lnSpc>
                <a:spcPts val="3406"/>
              </a:lnSpc>
            </a:pPr>
            <a:endParaRPr lang="en-US" sz="5000" spc="25">
              <a:solidFill>
                <a:srgbClr val="490839"/>
              </a:solidFill>
              <a:latin typeface="Childos Arabic"/>
              <a:ea typeface="Childos Arabic"/>
              <a:cs typeface="Childos Arabic"/>
              <a:sym typeface="Childos Arabic"/>
            </a:endParaRPr>
          </a:p>
          <a:p>
            <a:pPr algn="ctr">
              <a:lnSpc>
                <a:spcPts val="4347"/>
              </a:lnSpc>
            </a:pPr>
            <a:endParaRPr lang="en-US" sz="5000" spc="25">
              <a:solidFill>
                <a:srgbClr val="490839"/>
              </a:solidFill>
              <a:latin typeface="Childos Arabic"/>
              <a:ea typeface="Childos Arabic"/>
              <a:cs typeface="Childos Arabic"/>
              <a:sym typeface="Childos Arabic"/>
            </a:endParaRPr>
          </a:p>
          <a:p>
            <a:pPr algn="ctr">
              <a:lnSpc>
                <a:spcPts val="4347"/>
              </a:lnSpc>
            </a:pPr>
            <a:endParaRPr lang="en-US" sz="5000" spc="25">
              <a:solidFill>
                <a:srgbClr val="490839"/>
              </a:solidFill>
              <a:latin typeface="Childos Arabic"/>
              <a:ea typeface="Childos Arabic"/>
              <a:cs typeface="Childos Arabic"/>
              <a:sym typeface="Childos Arabic"/>
            </a:endParaRPr>
          </a:p>
        </p:txBody>
      </p:sp>
      <p:sp>
        <p:nvSpPr>
          <p:cNvPr id="5" name="Freeform 5"/>
          <p:cNvSpPr/>
          <p:nvPr/>
        </p:nvSpPr>
        <p:spPr>
          <a:xfrm>
            <a:off x="636874" y="5440249"/>
            <a:ext cx="3720534" cy="4530331"/>
          </a:xfrm>
          <a:custGeom>
            <a:avLst/>
            <a:gdLst/>
            <a:ahLst/>
            <a:cxnLst/>
            <a:rect l="l" t="t" r="r" b="b"/>
            <a:pathLst>
              <a:path w="3720534" h="4530331">
                <a:moveTo>
                  <a:pt x="0" y="0"/>
                </a:moveTo>
                <a:lnTo>
                  <a:pt x="3720534" y="0"/>
                </a:lnTo>
                <a:lnTo>
                  <a:pt x="3720534" y="4530330"/>
                </a:lnTo>
                <a:lnTo>
                  <a:pt x="0" y="4530330"/>
                </a:lnTo>
                <a:lnTo>
                  <a:pt x="0" y="0"/>
                </a:lnTo>
                <a:close/>
              </a:path>
            </a:pathLst>
          </a:custGeom>
          <a:blipFill>
            <a:blip r:embed="rId6"/>
            <a:stretch>
              <a:fillRect/>
            </a:stretch>
          </a:blipFill>
        </p:spPr>
        <p:txBody>
          <a:bodyPr/>
          <a:lstStyle/>
          <a:p>
            <a:endParaRPr lang="en-CA"/>
          </a:p>
        </p:txBody>
      </p:sp>
      <p:sp>
        <p:nvSpPr>
          <p:cNvPr id="6" name="TextBox 6"/>
          <p:cNvSpPr txBox="1"/>
          <p:nvPr/>
        </p:nvSpPr>
        <p:spPr>
          <a:xfrm>
            <a:off x="3100868" y="563563"/>
            <a:ext cx="12711647" cy="996950"/>
          </a:xfrm>
          <a:prstGeom prst="rect">
            <a:avLst/>
          </a:prstGeom>
        </p:spPr>
        <p:txBody>
          <a:bodyPr lIns="0" tIns="0" rIns="0" bIns="0" rtlCol="0" anchor="t">
            <a:spAutoFit/>
          </a:bodyPr>
          <a:lstStyle/>
          <a:p>
            <a:pPr algn="ctr">
              <a:lnSpc>
                <a:spcPts val="6999"/>
              </a:lnSpc>
            </a:pPr>
            <a:r>
              <a:rPr lang="en-US" sz="6999">
                <a:solidFill>
                  <a:srgbClr val="310728"/>
                </a:solidFill>
                <a:latin typeface="Childos Arabic"/>
                <a:ea typeface="Childos Arabic"/>
                <a:cs typeface="Childos Arabic"/>
                <a:sym typeface="Childos Arabic"/>
              </a:rPr>
              <a:t>GENDER EXPRESSION</a:t>
            </a:r>
          </a:p>
        </p:txBody>
      </p:sp>
      <p:sp>
        <p:nvSpPr>
          <p:cNvPr id="7" name="Freeform 7"/>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7"/>
            <a:stretch>
              <a:fillRect/>
            </a:stretch>
          </a:blipFill>
        </p:spPr>
        <p:txBody>
          <a:bodyPr/>
          <a:lstStyle/>
          <a:p>
            <a:endParaRPr lang="en-C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498C5"/>
        </a:solidFill>
        <a:effectLst/>
      </p:bgPr>
    </p:bg>
    <p:spTree>
      <p:nvGrpSpPr>
        <p:cNvPr id="1" name=""/>
        <p:cNvGrpSpPr/>
        <p:nvPr/>
      </p:nvGrpSpPr>
      <p:grpSpPr>
        <a:xfrm>
          <a:off x="0" y="0"/>
          <a:ext cx="0" cy="0"/>
          <a:chOff x="0" y="0"/>
          <a:chExt cx="0" cy="0"/>
        </a:xfrm>
      </p:grpSpPr>
      <p:sp>
        <p:nvSpPr>
          <p:cNvPr id="2" name="TextBox 2"/>
          <p:cNvSpPr txBox="1"/>
          <p:nvPr/>
        </p:nvSpPr>
        <p:spPr>
          <a:xfrm>
            <a:off x="3275952" y="677522"/>
            <a:ext cx="11484977" cy="743056"/>
          </a:xfrm>
          <a:prstGeom prst="rect">
            <a:avLst/>
          </a:prstGeom>
        </p:spPr>
        <p:txBody>
          <a:bodyPr lIns="0" tIns="0" rIns="0" bIns="0" rtlCol="0" anchor="t">
            <a:spAutoFit/>
          </a:bodyPr>
          <a:lstStyle/>
          <a:p>
            <a:pPr algn="ctr">
              <a:lnSpc>
                <a:spcPts val="5254"/>
              </a:lnSpc>
            </a:pPr>
            <a:r>
              <a:rPr lang="en-US" sz="5254" b="1">
                <a:solidFill>
                  <a:srgbClr val="310728"/>
                </a:solidFill>
                <a:latin typeface="Childos Arabic Bold"/>
                <a:ea typeface="Childos Arabic Bold"/>
                <a:cs typeface="Childos Arabic Bold"/>
                <a:sym typeface="Childos Arabic Bold"/>
              </a:rPr>
              <a:t>You can express yourself with</a:t>
            </a:r>
          </a:p>
        </p:txBody>
      </p:sp>
      <p:sp>
        <p:nvSpPr>
          <p:cNvPr id="3" name="Freeform 3"/>
          <p:cNvSpPr/>
          <p:nvPr/>
        </p:nvSpPr>
        <p:spPr>
          <a:xfrm rot="-9908892">
            <a:off x="14808476" y="-2752306"/>
            <a:ext cx="5497464" cy="6745355"/>
          </a:xfrm>
          <a:custGeom>
            <a:avLst/>
            <a:gdLst/>
            <a:ahLst/>
            <a:cxnLst/>
            <a:rect l="l" t="t" r="r" b="b"/>
            <a:pathLst>
              <a:path w="5497464" h="6745355">
                <a:moveTo>
                  <a:pt x="0" y="0"/>
                </a:moveTo>
                <a:lnTo>
                  <a:pt x="5497464" y="0"/>
                </a:lnTo>
                <a:lnTo>
                  <a:pt x="5497464" y="6745355"/>
                </a:lnTo>
                <a:lnTo>
                  <a:pt x="0" y="67453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298042" y="502317"/>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4">
              <a:extLst>
                <a:ext uri="{96DAC541-7B7A-43D3-8B79-37D633B846F1}">
                  <asvg:svgBlip xmlns:asvg="http://schemas.microsoft.com/office/drawing/2016/SVG/main" r:embed="rId5"/>
                </a:ext>
              </a:extLst>
            </a:blip>
            <a:stretch>
              <a:fillRect t="-2382" b="-23300"/>
            </a:stretch>
          </a:blipFill>
        </p:spPr>
        <p:txBody>
          <a:bodyPr/>
          <a:lstStyle/>
          <a:p>
            <a:endParaRPr lang="en-CA"/>
          </a:p>
        </p:txBody>
      </p:sp>
      <p:sp>
        <p:nvSpPr>
          <p:cNvPr id="5" name="Freeform 5"/>
          <p:cNvSpPr/>
          <p:nvPr/>
        </p:nvSpPr>
        <p:spPr>
          <a:xfrm>
            <a:off x="2686223" y="1701160"/>
            <a:ext cx="4649443" cy="2470017"/>
          </a:xfrm>
          <a:custGeom>
            <a:avLst/>
            <a:gdLst/>
            <a:ahLst/>
            <a:cxnLst/>
            <a:rect l="l" t="t" r="r" b="b"/>
            <a:pathLst>
              <a:path w="4649443" h="2470017">
                <a:moveTo>
                  <a:pt x="0" y="0"/>
                </a:moveTo>
                <a:lnTo>
                  <a:pt x="4649443" y="0"/>
                </a:lnTo>
                <a:lnTo>
                  <a:pt x="4649443" y="2470017"/>
                </a:lnTo>
                <a:lnTo>
                  <a:pt x="0" y="247001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TextBox 6"/>
          <p:cNvSpPr txBox="1"/>
          <p:nvPr/>
        </p:nvSpPr>
        <p:spPr>
          <a:xfrm rot="-3486">
            <a:off x="3762108" y="2478968"/>
            <a:ext cx="2497556" cy="800100"/>
          </a:xfrm>
          <a:prstGeom prst="rect">
            <a:avLst/>
          </a:prstGeom>
        </p:spPr>
        <p:txBody>
          <a:bodyPr lIns="0" tIns="0" rIns="0" bIns="0" rtlCol="0" anchor="t">
            <a:spAutoFit/>
          </a:bodyPr>
          <a:lstStyle/>
          <a:p>
            <a:pPr algn="ctr">
              <a:lnSpc>
                <a:spcPts val="6299"/>
              </a:lnSpc>
              <a:spcBef>
                <a:spcPct val="0"/>
              </a:spcBef>
            </a:pPr>
            <a:r>
              <a:rPr lang="en-US" sz="4500" spc="22">
                <a:solidFill>
                  <a:srgbClr val="0D3700"/>
                </a:solidFill>
                <a:latin typeface="Childos Arabic"/>
                <a:ea typeface="Childos Arabic"/>
                <a:cs typeface="Childos Arabic"/>
                <a:sym typeface="Childos Arabic"/>
              </a:rPr>
              <a:t>Clothing</a:t>
            </a:r>
          </a:p>
        </p:txBody>
      </p:sp>
      <p:sp>
        <p:nvSpPr>
          <p:cNvPr id="7" name="Freeform 7"/>
          <p:cNvSpPr/>
          <p:nvPr/>
        </p:nvSpPr>
        <p:spPr>
          <a:xfrm rot="-429136">
            <a:off x="1332117" y="3223397"/>
            <a:ext cx="2708211" cy="2657432"/>
          </a:xfrm>
          <a:custGeom>
            <a:avLst/>
            <a:gdLst/>
            <a:ahLst/>
            <a:cxnLst/>
            <a:rect l="l" t="t" r="r" b="b"/>
            <a:pathLst>
              <a:path w="2708211" h="2657432">
                <a:moveTo>
                  <a:pt x="0" y="0"/>
                </a:moveTo>
                <a:lnTo>
                  <a:pt x="2708211" y="0"/>
                </a:lnTo>
                <a:lnTo>
                  <a:pt x="2708211" y="2657432"/>
                </a:lnTo>
                <a:lnTo>
                  <a:pt x="0" y="2657432"/>
                </a:lnTo>
                <a:lnTo>
                  <a:pt x="0" y="0"/>
                </a:lnTo>
                <a:close/>
              </a:path>
            </a:pathLst>
          </a:custGeom>
          <a:blipFill>
            <a:blip r:embed="rId8"/>
            <a:stretch>
              <a:fillRect/>
            </a:stretch>
          </a:blipFill>
        </p:spPr>
        <p:txBody>
          <a:bodyPr/>
          <a:lstStyle/>
          <a:p>
            <a:endParaRPr lang="en-CA"/>
          </a:p>
        </p:txBody>
      </p:sp>
      <p:sp>
        <p:nvSpPr>
          <p:cNvPr id="8" name="Freeform 8"/>
          <p:cNvSpPr/>
          <p:nvPr/>
        </p:nvSpPr>
        <p:spPr>
          <a:xfrm>
            <a:off x="1092159" y="5880829"/>
            <a:ext cx="4649443" cy="2470017"/>
          </a:xfrm>
          <a:custGeom>
            <a:avLst/>
            <a:gdLst/>
            <a:ahLst/>
            <a:cxnLst/>
            <a:rect l="l" t="t" r="r" b="b"/>
            <a:pathLst>
              <a:path w="4649443" h="2470017">
                <a:moveTo>
                  <a:pt x="0" y="0"/>
                </a:moveTo>
                <a:lnTo>
                  <a:pt x="4649443" y="0"/>
                </a:lnTo>
                <a:lnTo>
                  <a:pt x="4649443" y="2470016"/>
                </a:lnTo>
                <a:lnTo>
                  <a:pt x="0" y="247001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 name="TextBox 9"/>
          <p:cNvSpPr txBox="1"/>
          <p:nvPr/>
        </p:nvSpPr>
        <p:spPr>
          <a:xfrm rot="-3486">
            <a:off x="1802391" y="6658637"/>
            <a:ext cx="3228862" cy="800100"/>
          </a:xfrm>
          <a:prstGeom prst="rect">
            <a:avLst/>
          </a:prstGeom>
        </p:spPr>
        <p:txBody>
          <a:bodyPr lIns="0" tIns="0" rIns="0" bIns="0" rtlCol="0" anchor="t">
            <a:spAutoFit/>
          </a:bodyPr>
          <a:lstStyle/>
          <a:p>
            <a:pPr algn="ctr">
              <a:lnSpc>
                <a:spcPts val="6299"/>
              </a:lnSpc>
              <a:spcBef>
                <a:spcPct val="0"/>
              </a:spcBef>
            </a:pPr>
            <a:r>
              <a:rPr lang="en-US" sz="4500" spc="22">
                <a:solidFill>
                  <a:srgbClr val="0D3700"/>
                </a:solidFill>
                <a:latin typeface="Childos Arabic"/>
                <a:ea typeface="Childos Arabic"/>
                <a:cs typeface="Childos Arabic"/>
                <a:sym typeface="Childos Arabic"/>
              </a:rPr>
              <a:t>Your feelings</a:t>
            </a:r>
          </a:p>
        </p:txBody>
      </p:sp>
      <p:sp>
        <p:nvSpPr>
          <p:cNvPr id="10" name="Freeform 10"/>
          <p:cNvSpPr/>
          <p:nvPr/>
        </p:nvSpPr>
        <p:spPr>
          <a:xfrm>
            <a:off x="812773" y="7483350"/>
            <a:ext cx="2801466" cy="1834960"/>
          </a:xfrm>
          <a:custGeom>
            <a:avLst/>
            <a:gdLst/>
            <a:ahLst/>
            <a:cxnLst/>
            <a:rect l="l" t="t" r="r" b="b"/>
            <a:pathLst>
              <a:path w="2801466" h="1834960">
                <a:moveTo>
                  <a:pt x="0" y="0"/>
                </a:moveTo>
                <a:lnTo>
                  <a:pt x="2801466" y="0"/>
                </a:lnTo>
                <a:lnTo>
                  <a:pt x="2801466" y="1834961"/>
                </a:lnTo>
                <a:lnTo>
                  <a:pt x="0" y="183496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11" name="Freeform 11"/>
          <p:cNvSpPr/>
          <p:nvPr/>
        </p:nvSpPr>
        <p:spPr>
          <a:xfrm>
            <a:off x="6479676" y="4301283"/>
            <a:ext cx="4649443" cy="2470017"/>
          </a:xfrm>
          <a:custGeom>
            <a:avLst/>
            <a:gdLst/>
            <a:ahLst/>
            <a:cxnLst/>
            <a:rect l="l" t="t" r="r" b="b"/>
            <a:pathLst>
              <a:path w="4649443" h="2470017">
                <a:moveTo>
                  <a:pt x="0" y="0"/>
                </a:moveTo>
                <a:lnTo>
                  <a:pt x="4649443" y="0"/>
                </a:lnTo>
                <a:lnTo>
                  <a:pt x="4649443" y="2470017"/>
                </a:lnTo>
                <a:lnTo>
                  <a:pt x="0" y="247001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2" name="TextBox 12"/>
          <p:cNvSpPr txBox="1"/>
          <p:nvPr/>
        </p:nvSpPr>
        <p:spPr>
          <a:xfrm rot="-3486">
            <a:off x="7189908" y="5079092"/>
            <a:ext cx="3228862" cy="800100"/>
          </a:xfrm>
          <a:prstGeom prst="rect">
            <a:avLst/>
          </a:prstGeom>
        </p:spPr>
        <p:txBody>
          <a:bodyPr lIns="0" tIns="0" rIns="0" bIns="0" rtlCol="0" anchor="t">
            <a:spAutoFit/>
          </a:bodyPr>
          <a:lstStyle/>
          <a:p>
            <a:pPr algn="ctr">
              <a:lnSpc>
                <a:spcPts val="6299"/>
              </a:lnSpc>
              <a:spcBef>
                <a:spcPct val="0"/>
              </a:spcBef>
            </a:pPr>
            <a:r>
              <a:rPr lang="en-US" sz="4500" spc="22">
                <a:solidFill>
                  <a:srgbClr val="0D3700"/>
                </a:solidFill>
                <a:latin typeface="Childos Arabic"/>
                <a:ea typeface="Childos Arabic"/>
                <a:cs typeface="Childos Arabic"/>
                <a:sym typeface="Childos Arabic"/>
              </a:rPr>
              <a:t>Hairstyles </a:t>
            </a:r>
          </a:p>
        </p:txBody>
      </p:sp>
      <p:sp>
        <p:nvSpPr>
          <p:cNvPr id="13" name="Freeform 13"/>
          <p:cNvSpPr/>
          <p:nvPr/>
        </p:nvSpPr>
        <p:spPr>
          <a:xfrm>
            <a:off x="7874710" y="6039085"/>
            <a:ext cx="1859375" cy="2057400"/>
          </a:xfrm>
          <a:custGeom>
            <a:avLst/>
            <a:gdLst/>
            <a:ahLst/>
            <a:cxnLst/>
            <a:rect l="l" t="t" r="r" b="b"/>
            <a:pathLst>
              <a:path w="1859375" h="2057400">
                <a:moveTo>
                  <a:pt x="0" y="0"/>
                </a:moveTo>
                <a:lnTo>
                  <a:pt x="1859375" y="0"/>
                </a:lnTo>
                <a:lnTo>
                  <a:pt x="1859375" y="2057400"/>
                </a:lnTo>
                <a:lnTo>
                  <a:pt x="0" y="20574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14" name="TextBox 14"/>
          <p:cNvSpPr txBox="1"/>
          <p:nvPr/>
        </p:nvSpPr>
        <p:spPr>
          <a:xfrm>
            <a:off x="2461300" y="8741370"/>
            <a:ext cx="13365401" cy="1201505"/>
          </a:xfrm>
          <a:prstGeom prst="rect">
            <a:avLst/>
          </a:prstGeom>
        </p:spPr>
        <p:txBody>
          <a:bodyPr lIns="0" tIns="0" rIns="0" bIns="0" rtlCol="0" anchor="t">
            <a:spAutoFit/>
          </a:bodyPr>
          <a:lstStyle/>
          <a:p>
            <a:pPr algn="ctr">
              <a:lnSpc>
                <a:spcPts val="4500"/>
              </a:lnSpc>
              <a:spcBef>
                <a:spcPct val="0"/>
              </a:spcBef>
            </a:pPr>
            <a:r>
              <a:rPr lang="en-US" sz="4500">
                <a:solidFill>
                  <a:srgbClr val="000000"/>
                </a:solidFill>
                <a:latin typeface="Childos Arabic"/>
                <a:ea typeface="Childos Arabic"/>
                <a:cs typeface="Childos Arabic"/>
                <a:sym typeface="Childos Arabic"/>
              </a:rPr>
              <a:t>This shows us how different we all are! </a:t>
            </a:r>
          </a:p>
          <a:p>
            <a:pPr algn="ctr">
              <a:lnSpc>
                <a:spcPts val="4500"/>
              </a:lnSpc>
              <a:spcBef>
                <a:spcPct val="0"/>
              </a:spcBef>
            </a:pPr>
            <a:r>
              <a:rPr lang="en-US" sz="4500">
                <a:solidFill>
                  <a:srgbClr val="000000"/>
                </a:solidFill>
                <a:latin typeface="Childos Arabic"/>
                <a:ea typeface="Childos Arabic"/>
                <a:cs typeface="Childos Arabic"/>
                <a:sym typeface="Childos Arabic"/>
              </a:rPr>
              <a:t>How cool is that! </a:t>
            </a:r>
          </a:p>
        </p:txBody>
      </p:sp>
      <p:sp>
        <p:nvSpPr>
          <p:cNvPr id="15" name="Freeform 15"/>
          <p:cNvSpPr/>
          <p:nvPr/>
        </p:nvSpPr>
        <p:spPr>
          <a:xfrm>
            <a:off x="10095916" y="1767745"/>
            <a:ext cx="4649443" cy="2470017"/>
          </a:xfrm>
          <a:custGeom>
            <a:avLst/>
            <a:gdLst/>
            <a:ahLst/>
            <a:cxnLst/>
            <a:rect l="l" t="t" r="r" b="b"/>
            <a:pathLst>
              <a:path w="4649443" h="2470017">
                <a:moveTo>
                  <a:pt x="0" y="0"/>
                </a:moveTo>
                <a:lnTo>
                  <a:pt x="4649444" y="0"/>
                </a:lnTo>
                <a:lnTo>
                  <a:pt x="4649444" y="2470017"/>
                </a:lnTo>
                <a:lnTo>
                  <a:pt x="0" y="247001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6" name="TextBox 16"/>
          <p:cNvSpPr txBox="1"/>
          <p:nvPr/>
        </p:nvSpPr>
        <p:spPr>
          <a:xfrm rot="-3486">
            <a:off x="10806149" y="2145503"/>
            <a:ext cx="3228862" cy="1600200"/>
          </a:xfrm>
          <a:prstGeom prst="rect">
            <a:avLst/>
          </a:prstGeom>
        </p:spPr>
        <p:txBody>
          <a:bodyPr lIns="0" tIns="0" rIns="0" bIns="0" rtlCol="0" anchor="t">
            <a:spAutoFit/>
          </a:bodyPr>
          <a:lstStyle/>
          <a:p>
            <a:pPr algn="ctr">
              <a:lnSpc>
                <a:spcPts val="6299"/>
              </a:lnSpc>
              <a:spcBef>
                <a:spcPct val="0"/>
              </a:spcBef>
            </a:pPr>
            <a:r>
              <a:rPr lang="en-US" sz="4500" spc="22">
                <a:solidFill>
                  <a:srgbClr val="0D3700"/>
                </a:solidFill>
                <a:latin typeface="Childos Arabic"/>
                <a:ea typeface="Childos Arabic"/>
                <a:cs typeface="Childos Arabic"/>
                <a:sym typeface="Childos Arabic"/>
              </a:rPr>
              <a:t>Your hobbies and interests</a:t>
            </a:r>
          </a:p>
        </p:txBody>
      </p:sp>
      <p:sp>
        <p:nvSpPr>
          <p:cNvPr id="17" name="Freeform 17"/>
          <p:cNvSpPr/>
          <p:nvPr/>
        </p:nvSpPr>
        <p:spPr>
          <a:xfrm>
            <a:off x="14487451" y="2145054"/>
            <a:ext cx="2213797" cy="2270561"/>
          </a:xfrm>
          <a:custGeom>
            <a:avLst/>
            <a:gdLst/>
            <a:ahLst/>
            <a:cxnLst/>
            <a:rect l="l" t="t" r="r" b="b"/>
            <a:pathLst>
              <a:path w="2213797" h="2270561">
                <a:moveTo>
                  <a:pt x="0" y="0"/>
                </a:moveTo>
                <a:lnTo>
                  <a:pt x="2213796" y="0"/>
                </a:lnTo>
                <a:lnTo>
                  <a:pt x="2213796" y="2270561"/>
                </a:lnTo>
                <a:lnTo>
                  <a:pt x="0" y="22705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8" name="Freeform 18"/>
          <p:cNvSpPr/>
          <p:nvPr/>
        </p:nvSpPr>
        <p:spPr>
          <a:xfrm>
            <a:off x="12162729" y="5880829"/>
            <a:ext cx="4649443" cy="2470017"/>
          </a:xfrm>
          <a:custGeom>
            <a:avLst/>
            <a:gdLst/>
            <a:ahLst/>
            <a:cxnLst/>
            <a:rect l="l" t="t" r="r" b="b"/>
            <a:pathLst>
              <a:path w="4649443" h="2470017">
                <a:moveTo>
                  <a:pt x="0" y="0"/>
                </a:moveTo>
                <a:lnTo>
                  <a:pt x="4649443" y="0"/>
                </a:lnTo>
                <a:lnTo>
                  <a:pt x="4649443" y="2470016"/>
                </a:lnTo>
                <a:lnTo>
                  <a:pt x="0" y="247001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9" name="TextBox 19"/>
          <p:cNvSpPr txBox="1"/>
          <p:nvPr/>
        </p:nvSpPr>
        <p:spPr>
          <a:xfrm rot="-3486">
            <a:off x="12872961" y="6658637"/>
            <a:ext cx="3228862" cy="800100"/>
          </a:xfrm>
          <a:prstGeom prst="rect">
            <a:avLst/>
          </a:prstGeom>
        </p:spPr>
        <p:txBody>
          <a:bodyPr lIns="0" tIns="0" rIns="0" bIns="0" rtlCol="0" anchor="t">
            <a:spAutoFit/>
          </a:bodyPr>
          <a:lstStyle/>
          <a:p>
            <a:pPr algn="ctr">
              <a:lnSpc>
                <a:spcPts val="6299"/>
              </a:lnSpc>
              <a:spcBef>
                <a:spcPct val="0"/>
              </a:spcBef>
            </a:pPr>
            <a:r>
              <a:rPr lang="en-US" sz="4500" spc="22">
                <a:solidFill>
                  <a:srgbClr val="0D3700"/>
                </a:solidFill>
                <a:latin typeface="Childos Arabic"/>
                <a:ea typeface="Childos Arabic"/>
                <a:cs typeface="Childos Arabic"/>
                <a:sym typeface="Childos Arabic"/>
              </a:rPr>
              <a:t>How you talk</a:t>
            </a:r>
          </a:p>
        </p:txBody>
      </p:sp>
      <p:sp>
        <p:nvSpPr>
          <p:cNvPr id="20" name="Freeform 20"/>
          <p:cNvSpPr/>
          <p:nvPr/>
        </p:nvSpPr>
        <p:spPr>
          <a:xfrm>
            <a:off x="14789088" y="5249381"/>
            <a:ext cx="2470212" cy="1262896"/>
          </a:xfrm>
          <a:custGeom>
            <a:avLst/>
            <a:gdLst/>
            <a:ahLst/>
            <a:cxnLst/>
            <a:rect l="l" t="t" r="r" b="b"/>
            <a:pathLst>
              <a:path w="2470212" h="1262896">
                <a:moveTo>
                  <a:pt x="0" y="0"/>
                </a:moveTo>
                <a:lnTo>
                  <a:pt x="2470212" y="0"/>
                </a:lnTo>
                <a:lnTo>
                  <a:pt x="2470212" y="1262896"/>
                </a:lnTo>
                <a:lnTo>
                  <a:pt x="0" y="126289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21" name="Freeform 21"/>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rot="-3486">
            <a:off x="7085550" y="5592795"/>
            <a:ext cx="4115102" cy="1454149"/>
          </a:xfrm>
          <a:prstGeom prst="rect">
            <a:avLst/>
          </a:prstGeom>
        </p:spPr>
        <p:txBody>
          <a:bodyPr lIns="0" tIns="0" rIns="0" bIns="0" rtlCol="0" anchor="t">
            <a:spAutoFit/>
          </a:bodyPr>
          <a:lstStyle/>
          <a:p>
            <a:pPr algn="ctr">
              <a:lnSpc>
                <a:spcPts val="11200"/>
              </a:lnSpc>
              <a:spcBef>
                <a:spcPct val="0"/>
              </a:spcBef>
            </a:pPr>
            <a:r>
              <a:rPr lang="en-US" sz="8000">
                <a:solidFill>
                  <a:srgbClr val="F1B3E1"/>
                </a:solidFill>
                <a:latin typeface="Childos Arabic"/>
                <a:ea typeface="Childos Arabic"/>
                <a:cs typeface="Childos Arabic"/>
                <a:sym typeface="Childos Arabic"/>
              </a:rPr>
              <a:t>of</a:t>
            </a:r>
          </a:p>
        </p:txBody>
      </p:sp>
      <p:sp>
        <p:nvSpPr>
          <p:cNvPr id="5" name="TextBox 5"/>
          <p:cNvSpPr txBox="1"/>
          <p:nvPr/>
        </p:nvSpPr>
        <p:spPr>
          <a:xfrm rot="-3486">
            <a:off x="4448262" y="6863292"/>
            <a:ext cx="9389527" cy="1210945"/>
          </a:xfrm>
          <a:prstGeom prst="rect">
            <a:avLst/>
          </a:prstGeom>
        </p:spPr>
        <p:txBody>
          <a:bodyPr lIns="0" tIns="0" rIns="0" bIns="0" rtlCol="0" anchor="t">
            <a:spAutoFit/>
          </a:bodyPr>
          <a:lstStyle/>
          <a:p>
            <a:pPr algn="ctr">
              <a:lnSpc>
                <a:spcPts val="9379"/>
              </a:lnSpc>
              <a:spcBef>
                <a:spcPct val="0"/>
              </a:spcBef>
            </a:pPr>
            <a:r>
              <a:rPr lang="en-US" sz="6699">
                <a:solidFill>
                  <a:srgbClr val="F1B3E1"/>
                </a:solidFill>
                <a:latin typeface="Childos Arabic"/>
                <a:ea typeface="Childos Arabic"/>
                <a:cs typeface="Childos Arabic"/>
                <a:sym typeface="Childos Arabic"/>
              </a:rPr>
              <a:t>Sexuality</a:t>
            </a:r>
          </a:p>
        </p:txBody>
      </p:sp>
      <p:sp>
        <p:nvSpPr>
          <p:cNvPr id="6" name="Freeform 6"/>
          <p:cNvSpPr/>
          <p:nvPr/>
        </p:nvSpPr>
        <p:spPr>
          <a:xfrm>
            <a:off x="5177558" y="3094120"/>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 name="Freeform 8"/>
          <p:cNvSpPr/>
          <p:nvPr/>
        </p:nvSpPr>
        <p:spPr>
          <a:xfrm rot="-39834">
            <a:off x="5715159" y="636035"/>
            <a:ext cx="6857683" cy="1851574"/>
          </a:xfrm>
          <a:custGeom>
            <a:avLst/>
            <a:gdLst/>
            <a:ahLst/>
            <a:cxnLst/>
            <a:rect l="l" t="t" r="r" b="b"/>
            <a:pathLst>
              <a:path w="6857683" h="1851574">
                <a:moveTo>
                  <a:pt x="0" y="0"/>
                </a:moveTo>
                <a:lnTo>
                  <a:pt x="6857682" y="0"/>
                </a:lnTo>
                <a:lnTo>
                  <a:pt x="6857682" y="1851575"/>
                </a:lnTo>
                <a:lnTo>
                  <a:pt x="0" y="18515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9" name="Freeform 9"/>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0"/>
            <a:stretch>
              <a:fillRect/>
            </a:stretch>
          </a:blipFill>
        </p:spPr>
        <p:txBody>
          <a:bodyPr/>
          <a:lstStyle/>
          <a:p>
            <a:endParaRPr lang="en-CA"/>
          </a:p>
        </p:txBody>
      </p:sp>
      <p:sp>
        <p:nvSpPr>
          <p:cNvPr id="10" name="TextBox 10"/>
          <p:cNvSpPr txBox="1"/>
          <p:nvPr/>
        </p:nvSpPr>
        <p:spPr>
          <a:xfrm rot="-39834">
            <a:off x="6857896" y="863495"/>
            <a:ext cx="4570140" cy="1369527"/>
          </a:xfrm>
          <a:prstGeom prst="rect">
            <a:avLst/>
          </a:prstGeom>
        </p:spPr>
        <p:txBody>
          <a:bodyPr lIns="0" tIns="0" rIns="0" bIns="0" rtlCol="0" anchor="t">
            <a:spAutoFit/>
          </a:bodyPr>
          <a:lstStyle/>
          <a:p>
            <a:pPr algn="ctr">
              <a:lnSpc>
                <a:spcPts val="8716"/>
              </a:lnSpc>
              <a:spcBef>
                <a:spcPct val="0"/>
              </a:spcBef>
            </a:pPr>
            <a:r>
              <a:rPr lang="en-US" sz="6226" spc="155">
                <a:solidFill>
                  <a:srgbClr val="310728"/>
                </a:solidFill>
                <a:latin typeface="Childos Arabic"/>
                <a:ea typeface="Childos Arabic"/>
                <a:cs typeface="Childos Arabic"/>
                <a:sym typeface="Childos Arabic"/>
              </a:rPr>
              <a:t>Elementary 4</a:t>
            </a:r>
          </a:p>
        </p:txBody>
      </p:sp>
      <p:sp>
        <p:nvSpPr>
          <p:cNvPr id="11" name="TextBox 11"/>
          <p:cNvSpPr txBox="1"/>
          <p:nvPr/>
        </p:nvSpPr>
        <p:spPr>
          <a:xfrm rot="-3486">
            <a:off x="5191408" y="3967543"/>
            <a:ext cx="7905048" cy="5286750"/>
          </a:xfrm>
          <a:prstGeom prst="rect">
            <a:avLst/>
          </a:prstGeom>
        </p:spPr>
        <p:txBody>
          <a:bodyPr lIns="0" tIns="0" rIns="0" bIns="0" rtlCol="0" anchor="t">
            <a:spAutoFit/>
          </a:bodyPr>
          <a:lstStyle/>
          <a:p>
            <a:pPr algn="ctr">
              <a:lnSpc>
                <a:spcPts val="7979"/>
              </a:lnSpc>
            </a:pPr>
            <a:r>
              <a:rPr lang="en-US" sz="5699" spc="28">
                <a:solidFill>
                  <a:srgbClr val="491E3E"/>
                </a:solidFill>
                <a:latin typeface="Childos Arabic"/>
                <a:ea typeface="Childos Arabic"/>
                <a:cs typeface="Childos Arabic"/>
                <a:sym typeface="Childos Arabic"/>
              </a:rPr>
              <a:t>CCQ Topic:</a:t>
            </a:r>
          </a:p>
          <a:p>
            <a:pPr algn="ctr">
              <a:lnSpc>
                <a:spcPts val="7979"/>
              </a:lnSpc>
            </a:pPr>
            <a:r>
              <a:rPr lang="en-US" sz="5699" spc="28">
                <a:solidFill>
                  <a:srgbClr val="491E3E"/>
                </a:solidFill>
                <a:latin typeface="Childos Arabic"/>
                <a:ea typeface="Childos Arabic"/>
                <a:cs typeface="Childos Arabic"/>
                <a:sym typeface="Childos Arabic"/>
              </a:rPr>
              <a:t>Influence of the Group</a:t>
            </a:r>
          </a:p>
          <a:p>
            <a:pPr algn="ctr">
              <a:lnSpc>
                <a:spcPts val="7979"/>
              </a:lnSpc>
            </a:pPr>
            <a:r>
              <a:rPr lang="en-US" sz="5699" b="1" spc="28">
                <a:solidFill>
                  <a:srgbClr val="491E3E"/>
                </a:solidFill>
                <a:latin typeface="Childos Arabic Bold"/>
                <a:ea typeface="Childos Arabic Bold"/>
                <a:cs typeface="Childos Arabic Bold"/>
                <a:sym typeface="Childos Arabic Bold"/>
              </a:rPr>
              <a:t>Inequalitites Based on Sex and Gender</a:t>
            </a:r>
          </a:p>
          <a:p>
            <a:pPr algn="ctr">
              <a:lnSpc>
                <a:spcPts val="9828"/>
              </a:lnSpc>
              <a:spcBef>
                <a:spcPct val="0"/>
              </a:spcBef>
            </a:pPr>
            <a:endParaRPr lang="en-US" sz="5699" b="1" spc="28">
              <a:solidFill>
                <a:srgbClr val="491E3E"/>
              </a:solidFill>
              <a:latin typeface="Childos Arabic Bold"/>
              <a:ea typeface="Childos Arabic Bold"/>
              <a:cs typeface="Childos Arabic Bold"/>
              <a:sym typeface="Childos Arabic Bo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rot="7849322">
            <a:off x="-1231617" y="-2210977"/>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2889046" y="1765721"/>
            <a:ext cx="13685076" cy="7492579"/>
          </a:xfrm>
          <a:custGeom>
            <a:avLst/>
            <a:gdLst/>
            <a:ahLst/>
            <a:cxnLst/>
            <a:rect l="l" t="t" r="r" b="b"/>
            <a:pathLst>
              <a:path w="13685076" h="7492579">
                <a:moveTo>
                  <a:pt x="0" y="0"/>
                </a:moveTo>
                <a:lnTo>
                  <a:pt x="13685076" y="0"/>
                </a:lnTo>
                <a:lnTo>
                  <a:pt x="13685076" y="7492579"/>
                </a:lnTo>
                <a:lnTo>
                  <a:pt x="0" y="74925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a:off x="3375179" y="2976913"/>
            <a:ext cx="12163025" cy="6281387"/>
          </a:xfrm>
          <a:prstGeom prst="rect">
            <a:avLst/>
          </a:prstGeom>
        </p:spPr>
        <p:txBody>
          <a:bodyPr lIns="0" tIns="0" rIns="0" bIns="0" rtlCol="0" anchor="t">
            <a:spAutoFit/>
          </a:bodyPr>
          <a:lstStyle/>
          <a:p>
            <a:pPr marL="1079501" lvl="1" indent="-539750" algn="l">
              <a:lnSpc>
                <a:spcPts val="5000"/>
              </a:lnSpc>
              <a:buFont typeface="Arial"/>
              <a:buChar char="•"/>
            </a:pPr>
            <a:r>
              <a:rPr lang="en-US" sz="5000" spc="25">
                <a:solidFill>
                  <a:srgbClr val="490839"/>
                </a:solidFill>
                <a:latin typeface="Childos Arabic"/>
                <a:ea typeface="Childos Arabic"/>
                <a:cs typeface="Childos Arabic"/>
                <a:sym typeface="Childos Arabic"/>
              </a:rPr>
              <a:t>What do you think it means to be treated equally in a group?</a:t>
            </a:r>
          </a:p>
          <a:p>
            <a:pPr marL="1079501" lvl="1" indent="-539750" algn="l">
              <a:lnSpc>
                <a:spcPts val="5000"/>
              </a:lnSpc>
              <a:buFont typeface="Arial"/>
              <a:buChar char="•"/>
            </a:pPr>
            <a:r>
              <a:rPr lang="en-US" sz="5000" spc="25">
                <a:solidFill>
                  <a:srgbClr val="490839"/>
                </a:solidFill>
                <a:latin typeface="Childos Arabic"/>
                <a:ea typeface="Childos Arabic"/>
                <a:cs typeface="Childos Arabic"/>
                <a:sym typeface="Childos Arabic"/>
              </a:rPr>
              <a:t>What are some examples of people not being treated equally in groups in your real life?</a:t>
            </a:r>
          </a:p>
          <a:p>
            <a:pPr marL="1079501" lvl="1" indent="-539750" algn="l">
              <a:lnSpc>
                <a:spcPts val="5000"/>
              </a:lnSpc>
              <a:buFont typeface="Arial"/>
              <a:buChar char="•"/>
            </a:pPr>
            <a:r>
              <a:rPr lang="en-US" sz="5000" spc="25">
                <a:solidFill>
                  <a:srgbClr val="490839"/>
                </a:solidFill>
                <a:latin typeface="Childos Arabic"/>
                <a:ea typeface="Childos Arabic"/>
                <a:cs typeface="Childos Arabic"/>
                <a:sym typeface="Childos Arabic"/>
              </a:rPr>
              <a:t>What are some examples of people not being treated equally in groups in media?</a:t>
            </a:r>
          </a:p>
          <a:p>
            <a:pPr marL="1079501" lvl="1" indent="-539750" algn="l">
              <a:lnSpc>
                <a:spcPts val="5000"/>
              </a:lnSpc>
              <a:buFont typeface="Arial"/>
              <a:buChar char="•"/>
            </a:pPr>
            <a:r>
              <a:rPr lang="en-US" sz="5000" spc="25">
                <a:solidFill>
                  <a:srgbClr val="490839"/>
                </a:solidFill>
                <a:latin typeface="Childos Arabic"/>
                <a:ea typeface="Childos Arabic"/>
                <a:cs typeface="Childos Arabic"/>
                <a:sym typeface="Childos Arabic"/>
              </a:rPr>
              <a:t>What can you do if you see someone being treated unfairly?</a:t>
            </a:r>
          </a:p>
          <a:p>
            <a:pPr algn="ctr">
              <a:lnSpc>
                <a:spcPts val="4347"/>
              </a:lnSpc>
            </a:pPr>
            <a:endParaRPr lang="en-US" sz="5000" spc="25">
              <a:solidFill>
                <a:srgbClr val="490839"/>
              </a:solidFill>
              <a:latin typeface="Childos Arabic"/>
              <a:ea typeface="Childos Arabic"/>
              <a:cs typeface="Childos Arabic"/>
              <a:sym typeface="Childos Arabic"/>
            </a:endParaRPr>
          </a:p>
        </p:txBody>
      </p:sp>
      <p:sp>
        <p:nvSpPr>
          <p:cNvPr id="5" name="Freeform 5"/>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6"/>
            <a:stretch>
              <a:fillRect/>
            </a:stretch>
          </a:blipFill>
        </p:spPr>
        <p:txBody>
          <a:bodyPr/>
          <a:lstStyle/>
          <a:p>
            <a:endParaRPr lang="en-CA"/>
          </a:p>
        </p:txBody>
      </p:sp>
      <p:sp>
        <p:nvSpPr>
          <p:cNvPr id="6" name="Freeform 6"/>
          <p:cNvSpPr/>
          <p:nvPr/>
        </p:nvSpPr>
        <p:spPr>
          <a:xfrm>
            <a:off x="0" y="4189375"/>
            <a:ext cx="3710482" cy="3524958"/>
          </a:xfrm>
          <a:custGeom>
            <a:avLst/>
            <a:gdLst/>
            <a:ahLst/>
            <a:cxnLst/>
            <a:rect l="l" t="t" r="r" b="b"/>
            <a:pathLst>
              <a:path w="3710482" h="3524958">
                <a:moveTo>
                  <a:pt x="0" y="0"/>
                </a:moveTo>
                <a:lnTo>
                  <a:pt x="3710482" y="0"/>
                </a:lnTo>
                <a:lnTo>
                  <a:pt x="3710482" y="3524958"/>
                </a:lnTo>
                <a:lnTo>
                  <a:pt x="0" y="352495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TextBox 7"/>
          <p:cNvSpPr txBox="1"/>
          <p:nvPr/>
        </p:nvSpPr>
        <p:spPr>
          <a:xfrm>
            <a:off x="3566606" y="563563"/>
            <a:ext cx="12711647" cy="1146176"/>
          </a:xfrm>
          <a:prstGeom prst="rect">
            <a:avLst/>
          </a:prstGeom>
        </p:spPr>
        <p:txBody>
          <a:bodyPr lIns="0" tIns="0" rIns="0" bIns="0" rtlCol="0" anchor="t">
            <a:spAutoFit/>
          </a:bodyPr>
          <a:lstStyle/>
          <a:p>
            <a:pPr algn="ctr">
              <a:lnSpc>
                <a:spcPts val="8000"/>
              </a:lnSpc>
            </a:pPr>
            <a:r>
              <a:rPr lang="en-US" sz="8000">
                <a:solidFill>
                  <a:srgbClr val="310728"/>
                </a:solidFill>
                <a:latin typeface="Childos Arabic"/>
                <a:ea typeface="Childos Arabic"/>
                <a:cs typeface="Childos Arabic"/>
                <a:sym typeface="Childos Arabic"/>
              </a:rPr>
              <a:t>Class Discussion - Questions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2682415" y="1792395"/>
            <a:ext cx="12923169" cy="7075435"/>
          </a:xfrm>
          <a:custGeom>
            <a:avLst/>
            <a:gdLst/>
            <a:ahLst/>
            <a:cxnLst/>
            <a:rect l="l" t="t" r="r" b="b"/>
            <a:pathLst>
              <a:path w="12923169" h="7075435">
                <a:moveTo>
                  <a:pt x="0" y="0"/>
                </a:moveTo>
                <a:lnTo>
                  <a:pt x="12923170" y="0"/>
                </a:lnTo>
                <a:lnTo>
                  <a:pt x="12923170" y="7075435"/>
                </a:lnTo>
                <a:lnTo>
                  <a:pt x="0" y="707543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409743" y="216448"/>
            <a:ext cx="8288380" cy="1702885"/>
          </a:xfrm>
          <a:custGeom>
            <a:avLst/>
            <a:gdLst/>
            <a:ahLst/>
            <a:cxnLst/>
            <a:rect l="l" t="t" r="r" b="b"/>
            <a:pathLst>
              <a:path w="8288380" h="1702885">
                <a:moveTo>
                  <a:pt x="0" y="0"/>
                </a:moveTo>
                <a:lnTo>
                  <a:pt x="8288379" y="0"/>
                </a:lnTo>
                <a:lnTo>
                  <a:pt x="8288379" y="1702885"/>
                </a:lnTo>
                <a:lnTo>
                  <a:pt x="0" y="17028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3161829" y="3191860"/>
            <a:ext cx="11395871" cy="6066440"/>
          </a:xfrm>
          <a:prstGeom prst="rect">
            <a:avLst/>
          </a:prstGeom>
        </p:spPr>
        <p:txBody>
          <a:bodyPr lIns="0" tIns="0" rIns="0" bIns="0" rtlCol="0" anchor="t">
            <a:spAutoFit/>
          </a:bodyPr>
          <a:lstStyle/>
          <a:p>
            <a:pPr algn="ctr">
              <a:lnSpc>
                <a:spcPts val="7836"/>
              </a:lnSpc>
            </a:pPr>
            <a:r>
              <a:rPr lang="en-US" sz="7836">
                <a:solidFill>
                  <a:srgbClr val="FFFFFF"/>
                </a:solidFill>
                <a:latin typeface="Childos Arabic"/>
                <a:ea typeface="Childos Arabic"/>
                <a:cs typeface="Childos Arabic"/>
                <a:sym typeface="Childos Arabic"/>
              </a:rPr>
              <a:t>WHAT DID YOU LEARN TODAY ABOUT GENDER EQUALITY?</a:t>
            </a:r>
          </a:p>
          <a:p>
            <a:pPr algn="ctr">
              <a:lnSpc>
                <a:spcPts val="7836"/>
              </a:lnSpc>
            </a:pPr>
            <a:endParaRPr lang="en-US" sz="7836">
              <a:solidFill>
                <a:srgbClr val="FFFFFF"/>
              </a:solidFill>
              <a:latin typeface="Childos Arabic"/>
              <a:ea typeface="Childos Arabic"/>
              <a:cs typeface="Childos Arabic"/>
              <a:sym typeface="Childos Arabic"/>
            </a:endParaRPr>
          </a:p>
          <a:p>
            <a:pPr algn="ctr">
              <a:lnSpc>
                <a:spcPts val="7836"/>
              </a:lnSpc>
            </a:pPr>
            <a:endParaRPr lang="en-US" sz="7836">
              <a:solidFill>
                <a:srgbClr val="FFFFFF"/>
              </a:solidFill>
              <a:latin typeface="Childos Arabic"/>
              <a:ea typeface="Childos Arabic"/>
              <a:cs typeface="Childos Arabic"/>
              <a:sym typeface="Childos Arabic"/>
            </a:endParaRPr>
          </a:p>
          <a:p>
            <a:pPr algn="ctr">
              <a:lnSpc>
                <a:spcPts val="7836"/>
              </a:lnSpc>
            </a:pPr>
            <a:endParaRPr lang="en-US" sz="7836">
              <a:solidFill>
                <a:srgbClr val="FFFFFF"/>
              </a:solidFill>
              <a:latin typeface="Childos Arabic"/>
              <a:ea typeface="Childos Arabic"/>
              <a:cs typeface="Childos Arabic"/>
              <a:sym typeface="Childos Arabic"/>
            </a:endParaRPr>
          </a:p>
        </p:txBody>
      </p:sp>
      <p:sp>
        <p:nvSpPr>
          <p:cNvPr id="7" name="Freeform 7"/>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Freeform 8"/>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Freeform 9"/>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a:off x="11104165" y="5330112"/>
            <a:ext cx="3578640" cy="4693298"/>
          </a:xfrm>
          <a:custGeom>
            <a:avLst/>
            <a:gdLst/>
            <a:ahLst/>
            <a:cxnLst/>
            <a:rect l="l" t="t" r="r" b="b"/>
            <a:pathLst>
              <a:path w="3578640" h="4693298">
                <a:moveTo>
                  <a:pt x="0" y="0"/>
                </a:moveTo>
                <a:lnTo>
                  <a:pt x="3578640" y="0"/>
                </a:lnTo>
                <a:lnTo>
                  <a:pt x="3578640" y="4693298"/>
                </a:lnTo>
                <a:lnTo>
                  <a:pt x="0" y="46932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F548D"/>
        </a:solidFill>
        <a:effectLst/>
      </p:bgPr>
    </p:bg>
    <p:spTree>
      <p:nvGrpSpPr>
        <p:cNvPr id="1" name=""/>
        <p:cNvGrpSpPr/>
        <p:nvPr/>
      </p:nvGrpSpPr>
      <p:grpSpPr>
        <a:xfrm>
          <a:off x="0" y="0"/>
          <a:ext cx="0" cy="0"/>
          <a:chOff x="0" y="0"/>
          <a:chExt cx="0" cy="0"/>
        </a:xfrm>
      </p:grpSpPr>
      <p:sp>
        <p:nvSpPr>
          <p:cNvPr id="2" name="Freeform 2"/>
          <p:cNvSpPr/>
          <p:nvPr/>
        </p:nvSpPr>
        <p:spPr>
          <a:xfrm>
            <a:off x="1121030" y="1452934"/>
            <a:ext cx="16045939" cy="7381132"/>
          </a:xfrm>
          <a:custGeom>
            <a:avLst/>
            <a:gdLst/>
            <a:ahLst/>
            <a:cxnLst/>
            <a:rect l="l" t="t" r="r" b="b"/>
            <a:pathLst>
              <a:path w="16045939" h="7381132">
                <a:moveTo>
                  <a:pt x="0" y="0"/>
                </a:moveTo>
                <a:lnTo>
                  <a:pt x="16045940" y="0"/>
                </a:lnTo>
                <a:lnTo>
                  <a:pt x="16045940" y="7381132"/>
                </a:lnTo>
                <a:lnTo>
                  <a:pt x="0" y="73811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970764" y="2459025"/>
            <a:ext cx="11258810" cy="1425839"/>
          </a:xfrm>
          <a:prstGeom prst="rect">
            <a:avLst/>
          </a:prstGeom>
        </p:spPr>
        <p:txBody>
          <a:bodyPr lIns="0" tIns="0" rIns="0" bIns="0" rtlCol="0" anchor="t">
            <a:spAutoFit/>
          </a:bodyPr>
          <a:lstStyle/>
          <a:p>
            <a:pPr algn="ctr">
              <a:lnSpc>
                <a:spcPts val="10010"/>
              </a:lnSpc>
            </a:pPr>
            <a:r>
              <a:rPr lang="en-US" sz="10010">
                <a:solidFill>
                  <a:srgbClr val="FEFEFE"/>
                </a:solidFill>
                <a:latin typeface="Childos Arabic"/>
                <a:ea typeface="Childos Arabic"/>
                <a:cs typeface="Childos Arabic"/>
                <a:sym typeface="Childos Arabic"/>
              </a:rPr>
              <a:t>Don't forget</a:t>
            </a:r>
          </a:p>
        </p:txBody>
      </p:sp>
      <p:sp>
        <p:nvSpPr>
          <p:cNvPr id="4" name="TextBox 4"/>
          <p:cNvSpPr txBox="1"/>
          <p:nvPr/>
        </p:nvSpPr>
        <p:spPr>
          <a:xfrm>
            <a:off x="2662309" y="4306843"/>
            <a:ext cx="13299090" cy="3019425"/>
          </a:xfrm>
          <a:prstGeom prst="rect">
            <a:avLst/>
          </a:prstGeom>
        </p:spPr>
        <p:txBody>
          <a:bodyPr lIns="0" tIns="0" rIns="0" bIns="0" rtlCol="0" anchor="t">
            <a:spAutoFit/>
          </a:bodyPr>
          <a:lstStyle/>
          <a:p>
            <a:pPr algn="ctr">
              <a:lnSpc>
                <a:spcPts val="5856"/>
              </a:lnSpc>
            </a:pPr>
            <a:r>
              <a:rPr lang="en-US" sz="4880" spc="122">
                <a:solidFill>
                  <a:srgbClr val="FEFEFE"/>
                </a:solidFill>
                <a:latin typeface="Childos Arabic"/>
                <a:ea typeface="Childos Arabic"/>
                <a:cs typeface="Childos Arabic"/>
                <a:sym typeface="Childos Arabic"/>
              </a:rPr>
              <a:t>If you have any more questions or want to talk about your feelings, you can speak to your parents, guardians, teachers, or another adult you trust. </a:t>
            </a:r>
          </a:p>
        </p:txBody>
      </p:sp>
      <p:sp>
        <p:nvSpPr>
          <p:cNvPr id="5" name="Freeform 5"/>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13665549" y="1211281"/>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9" name="Freeform 9"/>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5350455" y="3695525"/>
            <a:ext cx="12285532" cy="3719645"/>
            <a:chOff x="0" y="0"/>
            <a:chExt cx="13279545" cy="4020598"/>
          </a:xfrm>
        </p:grpSpPr>
        <p:sp>
          <p:nvSpPr>
            <p:cNvPr id="4" name="Freeform 4"/>
            <p:cNvSpPr/>
            <p:nvPr/>
          </p:nvSpPr>
          <p:spPr>
            <a:xfrm>
              <a:off x="0" y="0"/>
              <a:ext cx="13279546" cy="4020598"/>
            </a:xfrm>
            <a:custGeom>
              <a:avLst/>
              <a:gdLst/>
              <a:ahLst/>
              <a:cxnLst/>
              <a:rect l="l" t="t" r="r" b="b"/>
              <a:pathLst>
                <a:path w="13279546" h="4020598">
                  <a:moveTo>
                    <a:pt x="13155085" y="4020598"/>
                  </a:moveTo>
                  <a:lnTo>
                    <a:pt x="124460" y="4020598"/>
                  </a:lnTo>
                  <a:cubicBezTo>
                    <a:pt x="55880" y="4020598"/>
                    <a:pt x="0" y="3964718"/>
                    <a:pt x="0" y="3896138"/>
                  </a:cubicBezTo>
                  <a:lnTo>
                    <a:pt x="0" y="124460"/>
                  </a:lnTo>
                  <a:cubicBezTo>
                    <a:pt x="0" y="55880"/>
                    <a:pt x="55880" y="0"/>
                    <a:pt x="124460" y="0"/>
                  </a:cubicBezTo>
                  <a:lnTo>
                    <a:pt x="13155085" y="0"/>
                  </a:lnTo>
                  <a:cubicBezTo>
                    <a:pt x="13223666" y="0"/>
                    <a:pt x="13279546" y="55880"/>
                    <a:pt x="13279546" y="124460"/>
                  </a:cubicBezTo>
                  <a:lnTo>
                    <a:pt x="13279546" y="3896139"/>
                  </a:lnTo>
                  <a:cubicBezTo>
                    <a:pt x="13279546" y="3964718"/>
                    <a:pt x="13223666" y="4020598"/>
                    <a:pt x="13155085" y="4020598"/>
                  </a:cubicBezTo>
                  <a:close/>
                </a:path>
              </a:pathLst>
            </a:custGeom>
            <a:solidFill>
              <a:srgbClr val="9F548D"/>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grpSp>
        <p:nvGrpSpPr>
          <p:cNvPr id="11" name="Group 11"/>
          <p:cNvGrpSpPr/>
          <p:nvPr/>
        </p:nvGrpSpPr>
        <p:grpSpPr>
          <a:xfrm>
            <a:off x="5727143" y="4227337"/>
            <a:ext cx="11532157" cy="1139359"/>
            <a:chOff x="0" y="0"/>
            <a:chExt cx="12749821" cy="1259662"/>
          </a:xfrm>
        </p:grpSpPr>
        <p:sp>
          <p:nvSpPr>
            <p:cNvPr id="12" name="Freeform 12"/>
            <p:cNvSpPr/>
            <p:nvPr/>
          </p:nvSpPr>
          <p:spPr>
            <a:xfrm>
              <a:off x="0" y="0"/>
              <a:ext cx="12749821" cy="1259662"/>
            </a:xfrm>
            <a:custGeom>
              <a:avLst/>
              <a:gdLst/>
              <a:ahLst/>
              <a:cxnLst/>
              <a:rect l="l" t="t" r="r" b="b"/>
              <a:pathLst>
                <a:path w="12749821" h="1259662">
                  <a:moveTo>
                    <a:pt x="12625360" y="1259662"/>
                  </a:moveTo>
                  <a:lnTo>
                    <a:pt x="124460" y="1259662"/>
                  </a:lnTo>
                  <a:cubicBezTo>
                    <a:pt x="55880" y="1259662"/>
                    <a:pt x="0" y="1203782"/>
                    <a:pt x="0" y="1135202"/>
                  </a:cubicBezTo>
                  <a:lnTo>
                    <a:pt x="0" y="124460"/>
                  </a:lnTo>
                  <a:cubicBezTo>
                    <a:pt x="0" y="55880"/>
                    <a:pt x="55880" y="0"/>
                    <a:pt x="124460" y="0"/>
                  </a:cubicBezTo>
                  <a:lnTo>
                    <a:pt x="12625360" y="0"/>
                  </a:lnTo>
                  <a:cubicBezTo>
                    <a:pt x="12693941" y="0"/>
                    <a:pt x="12749821" y="55880"/>
                    <a:pt x="12749821" y="124460"/>
                  </a:cubicBezTo>
                  <a:lnTo>
                    <a:pt x="12749821" y="1135202"/>
                  </a:lnTo>
                  <a:cubicBezTo>
                    <a:pt x="12749821" y="1203782"/>
                    <a:pt x="12693941" y="1259662"/>
                    <a:pt x="12625360" y="1259662"/>
                  </a:cubicBezTo>
                  <a:close/>
                </a:path>
              </a:pathLst>
            </a:custGeom>
            <a:solidFill>
              <a:srgbClr val="FEFEFE"/>
            </a:solidFill>
          </p:spPr>
          <p:txBody>
            <a:bodyPr/>
            <a:lstStyle/>
            <a:p>
              <a:endParaRPr lang="en-CA"/>
            </a:p>
          </p:txBody>
        </p:sp>
      </p:grpSp>
      <p:sp>
        <p:nvSpPr>
          <p:cNvPr id="13" name="TextBox 13"/>
          <p:cNvSpPr txBox="1"/>
          <p:nvPr/>
        </p:nvSpPr>
        <p:spPr>
          <a:xfrm>
            <a:off x="6128314" y="4369747"/>
            <a:ext cx="10524922" cy="996950"/>
          </a:xfrm>
          <a:prstGeom prst="rect">
            <a:avLst/>
          </a:prstGeom>
        </p:spPr>
        <p:txBody>
          <a:bodyPr lIns="0" tIns="0" rIns="0" bIns="0" rtlCol="0" anchor="t">
            <a:spAutoFit/>
          </a:bodyPr>
          <a:lstStyle/>
          <a:p>
            <a:pPr algn="ctr">
              <a:lnSpc>
                <a:spcPts val="6999"/>
              </a:lnSpc>
              <a:spcBef>
                <a:spcPct val="0"/>
              </a:spcBef>
            </a:pPr>
            <a:r>
              <a:rPr lang="en-US" sz="6999" spc="174">
                <a:solidFill>
                  <a:srgbClr val="490839"/>
                </a:solidFill>
                <a:latin typeface="Childos Arabic"/>
                <a:ea typeface="Childos Arabic"/>
                <a:cs typeface="Childos Arabic"/>
                <a:sym typeface="Childos Arabic"/>
              </a:rPr>
              <a:t>Equal Relationships</a:t>
            </a:r>
          </a:p>
        </p:txBody>
      </p:sp>
      <p:grpSp>
        <p:nvGrpSpPr>
          <p:cNvPr id="14" name="Group 14"/>
          <p:cNvGrpSpPr/>
          <p:nvPr/>
        </p:nvGrpSpPr>
        <p:grpSpPr>
          <a:xfrm>
            <a:off x="5727143" y="5850740"/>
            <a:ext cx="11532157" cy="1139359"/>
            <a:chOff x="0" y="0"/>
            <a:chExt cx="12749821" cy="1259662"/>
          </a:xfrm>
        </p:grpSpPr>
        <p:sp>
          <p:nvSpPr>
            <p:cNvPr id="15" name="Freeform 15"/>
            <p:cNvSpPr/>
            <p:nvPr/>
          </p:nvSpPr>
          <p:spPr>
            <a:xfrm>
              <a:off x="0" y="0"/>
              <a:ext cx="12749821" cy="1259662"/>
            </a:xfrm>
            <a:custGeom>
              <a:avLst/>
              <a:gdLst/>
              <a:ahLst/>
              <a:cxnLst/>
              <a:rect l="l" t="t" r="r" b="b"/>
              <a:pathLst>
                <a:path w="12749821" h="1259662">
                  <a:moveTo>
                    <a:pt x="12625360" y="1259662"/>
                  </a:moveTo>
                  <a:lnTo>
                    <a:pt x="124460" y="1259662"/>
                  </a:lnTo>
                  <a:cubicBezTo>
                    <a:pt x="55880" y="1259662"/>
                    <a:pt x="0" y="1203782"/>
                    <a:pt x="0" y="1135202"/>
                  </a:cubicBezTo>
                  <a:lnTo>
                    <a:pt x="0" y="124460"/>
                  </a:lnTo>
                  <a:cubicBezTo>
                    <a:pt x="0" y="55880"/>
                    <a:pt x="55880" y="0"/>
                    <a:pt x="124460" y="0"/>
                  </a:cubicBezTo>
                  <a:lnTo>
                    <a:pt x="12625360" y="0"/>
                  </a:lnTo>
                  <a:cubicBezTo>
                    <a:pt x="12693941" y="0"/>
                    <a:pt x="12749821" y="55880"/>
                    <a:pt x="12749821" y="124460"/>
                  </a:cubicBezTo>
                  <a:lnTo>
                    <a:pt x="12749821" y="1135202"/>
                  </a:lnTo>
                  <a:cubicBezTo>
                    <a:pt x="12749821" y="1203782"/>
                    <a:pt x="12693941" y="1259662"/>
                    <a:pt x="12625360" y="1259662"/>
                  </a:cubicBezTo>
                  <a:close/>
                </a:path>
              </a:pathLst>
            </a:custGeom>
            <a:solidFill>
              <a:srgbClr val="FEFEFE"/>
            </a:solidFill>
          </p:spPr>
          <p:txBody>
            <a:bodyPr/>
            <a:lstStyle/>
            <a:p>
              <a:endParaRPr lang="en-CA"/>
            </a:p>
          </p:txBody>
        </p:sp>
      </p:grpSp>
      <p:sp>
        <p:nvSpPr>
          <p:cNvPr id="16" name="TextBox 16"/>
          <p:cNvSpPr txBox="1"/>
          <p:nvPr/>
        </p:nvSpPr>
        <p:spPr>
          <a:xfrm>
            <a:off x="6128314" y="5993149"/>
            <a:ext cx="10524922" cy="996950"/>
          </a:xfrm>
          <a:prstGeom prst="rect">
            <a:avLst/>
          </a:prstGeom>
        </p:spPr>
        <p:txBody>
          <a:bodyPr lIns="0" tIns="0" rIns="0" bIns="0" rtlCol="0" anchor="t">
            <a:spAutoFit/>
          </a:bodyPr>
          <a:lstStyle/>
          <a:p>
            <a:pPr algn="ctr">
              <a:lnSpc>
                <a:spcPts val="6999"/>
              </a:lnSpc>
              <a:spcBef>
                <a:spcPct val="0"/>
              </a:spcBef>
            </a:pPr>
            <a:r>
              <a:rPr lang="en-US" sz="6999" spc="174">
                <a:solidFill>
                  <a:srgbClr val="490839"/>
                </a:solidFill>
                <a:latin typeface="Childos Arabic"/>
                <a:ea typeface="Childos Arabic"/>
                <a:cs typeface="Childos Arabic"/>
                <a:sym typeface="Childos Arabic"/>
              </a:rPr>
              <a:t>Expressing Yourself</a:t>
            </a:r>
          </a:p>
        </p:txBody>
      </p:sp>
      <p:sp>
        <p:nvSpPr>
          <p:cNvPr id="17" name="Freeform 17"/>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6"/>
            <a:stretch>
              <a:fillRect/>
            </a:stretch>
          </a:blipFill>
        </p:spPr>
        <p:txBody>
          <a:bodyPr/>
          <a:lstStyle/>
          <a:p>
            <a:endParaRPr lang="en-CA"/>
          </a:p>
        </p:txBody>
      </p:sp>
      <p:sp>
        <p:nvSpPr>
          <p:cNvPr id="18" name="TextBox 18"/>
          <p:cNvSpPr txBox="1"/>
          <p:nvPr/>
        </p:nvSpPr>
        <p:spPr>
          <a:xfrm>
            <a:off x="5059661" y="1888252"/>
            <a:ext cx="12473880" cy="1217926"/>
          </a:xfrm>
          <a:prstGeom prst="rect">
            <a:avLst/>
          </a:prstGeom>
        </p:spPr>
        <p:txBody>
          <a:bodyPr lIns="0" tIns="0" rIns="0" bIns="0" rtlCol="0" anchor="t">
            <a:spAutoFit/>
          </a:bodyPr>
          <a:lstStyle/>
          <a:p>
            <a:pPr algn="ctr">
              <a:lnSpc>
                <a:spcPts val="9520"/>
              </a:lnSpc>
            </a:pPr>
            <a:r>
              <a:rPr lang="en-US" sz="6800" dirty="0">
                <a:solidFill>
                  <a:srgbClr val="FFFFFF"/>
                </a:solidFill>
                <a:latin typeface="Childos Arabic"/>
                <a:ea typeface="Childos Arabic"/>
                <a:cs typeface="Childos Arabic"/>
                <a:sym typeface="Childos Arabic"/>
              </a:rPr>
              <a:t>Content CCQ </a:t>
            </a:r>
            <a:r>
              <a:rPr lang="en-US" sz="6800" dirty="0" err="1">
                <a:solidFill>
                  <a:srgbClr val="FFFFFF"/>
                </a:solidFill>
                <a:latin typeface="Childos Arabic"/>
                <a:ea typeface="Childos Arabic"/>
                <a:cs typeface="Childos Arabic"/>
                <a:sym typeface="Childos Arabic"/>
              </a:rPr>
              <a:t>Programme</a:t>
            </a:r>
            <a:r>
              <a:rPr lang="en-US" sz="6800" dirty="0">
                <a:solidFill>
                  <a:srgbClr val="FFFFFF"/>
                </a:solidFill>
                <a:latin typeface="Childos Arabic"/>
                <a:ea typeface="Childos Arabic"/>
                <a:cs typeface="Childos Arabic"/>
                <a:sym typeface="Childos Arabic"/>
              </a:rPr>
              <a:t> Goals: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a:off x="3049329" y="2137444"/>
            <a:ext cx="13006129" cy="7120856"/>
          </a:xfrm>
          <a:custGeom>
            <a:avLst/>
            <a:gdLst/>
            <a:ahLst/>
            <a:cxnLst/>
            <a:rect l="l" t="t" r="r" b="b"/>
            <a:pathLst>
              <a:path w="13006129" h="7120856">
                <a:moveTo>
                  <a:pt x="0" y="0"/>
                </a:moveTo>
                <a:lnTo>
                  <a:pt x="13006129" y="0"/>
                </a:lnTo>
                <a:lnTo>
                  <a:pt x="13006129" y="7120856"/>
                </a:lnTo>
                <a:lnTo>
                  <a:pt x="0" y="71208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4960708" y="-829908"/>
            <a:ext cx="3327292" cy="3315193"/>
          </a:xfrm>
          <a:custGeom>
            <a:avLst/>
            <a:gdLst/>
            <a:ahLst/>
            <a:cxnLst/>
            <a:rect l="l" t="t" r="r" b="b"/>
            <a:pathLst>
              <a:path w="3327292" h="3315193">
                <a:moveTo>
                  <a:pt x="0" y="0"/>
                </a:moveTo>
                <a:lnTo>
                  <a:pt x="3327292" y="0"/>
                </a:lnTo>
                <a:lnTo>
                  <a:pt x="3327292" y="3315193"/>
                </a:lnTo>
                <a:lnTo>
                  <a:pt x="0" y="331519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439857" y="6836966"/>
            <a:ext cx="2937114" cy="2926433"/>
          </a:xfrm>
          <a:custGeom>
            <a:avLst/>
            <a:gdLst/>
            <a:ahLst/>
            <a:cxnLst/>
            <a:rect l="l" t="t" r="r" b="b"/>
            <a:pathLst>
              <a:path w="2937114" h="2926433">
                <a:moveTo>
                  <a:pt x="0" y="0"/>
                </a:moveTo>
                <a:lnTo>
                  <a:pt x="2937114" y="0"/>
                </a:lnTo>
                <a:lnTo>
                  <a:pt x="2937114" y="2926433"/>
                </a:lnTo>
                <a:lnTo>
                  <a:pt x="0" y="2926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4077499" y="3409346"/>
            <a:ext cx="10635398" cy="6722961"/>
          </a:xfrm>
          <a:prstGeom prst="rect">
            <a:avLst/>
          </a:prstGeom>
        </p:spPr>
        <p:txBody>
          <a:bodyPr lIns="0" tIns="0" rIns="0" bIns="0" rtlCol="0" anchor="t">
            <a:spAutoFit/>
          </a:bodyPr>
          <a:lstStyle/>
          <a:p>
            <a:pPr algn="ctr">
              <a:lnSpc>
                <a:spcPts val="7433"/>
              </a:lnSpc>
            </a:pPr>
            <a:r>
              <a:rPr lang="en-US" sz="7433" spc="37">
                <a:solidFill>
                  <a:srgbClr val="490839"/>
                </a:solidFill>
                <a:latin typeface="Childos Arabic"/>
                <a:ea typeface="Childos Arabic"/>
                <a:cs typeface="Childos Arabic"/>
                <a:sym typeface="Childos Arabic"/>
              </a:rPr>
              <a:t>1. Take turns speaking.</a:t>
            </a:r>
          </a:p>
          <a:p>
            <a:pPr algn="ctr">
              <a:lnSpc>
                <a:spcPts val="7433"/>
              </a:lnSpc>
            </a:pPr>
            <a:r>
              <a:rPr lang="en-US" sz="7433" spc="37">
                <a:solidFill>
                  <a:srgbClr val="490839"/>
                </a:solidFill>
                <a:latin typeface="Childos Arabic"/>
                <a:ea typeface="Childos Arabic"/>
                <a:cs typeface="Childos Arabic"/>
                <a:sym typeface="Childos Arabic"/>
              </a:rPr>
              <a:t>2. Listen when others talk.</a:t>
            </a:r>
          </a:p>
          <a:p>
            <a:pPr algn="ctr">
              <a:lnSpc>
                <a:spcPts val="7433"/>
              </a:lnSpc>
            </a:pPr>
            <a:r>
              <a:rPr lang="en-US" sz="7433" spc="37">
                <a:solidFill>
                  <a:srgbClr val="490839"/>
                </a:solidFill>
                <a:latin typeface="Childos Arabic"/>
                <a:ea typeface="Childos Arabic"/>
                <a:cs typeface="Childos Arabic"/>
                <a:sym typeface="Childos Arabic"/>
              </a:rPr>
              <a:t>3. Use the right words when talking about the body.</a:t>
            </a:r>
          </a:p>
          <a:p>
            <a:pPr algn="ctr">
              <a:lnSpc>
                <a:spcPts val="7433"/>
              </a:lnSpc>
            </a:pPr>
            <a:endParaRPr lang="en-US" sz="7433" spc="37">
              <a:solidFill>
                <a:srgbClr val="490839"/>
              </a:solidFill>
              <a:latin typeface="Childos Arabic"/>
              <a:ea typeface="Childos Arabic"/>
              <a:cs typeface="Childos Arabic"/>
              <a:sym typeface="Childos Arabic"/>
            </a:endParaRPr>
          </a:p>
          <a:p>
            <a:pPr algn="ctr">
              <a:lnSpc>
                <a:spcPts val="7433"/>
              </a:lnSpc>
            </a:pPr>
            <a:endParaRPr lang="en-US" sz="7433" spc="37">
              <a:solidFill>
                <a:srgbClr val="490839"/>
              </a:solidFill>
              <a:latin typeface="Childos Arabic"/>
              <a:ea typeface="Childos Arabic"/>
              <a:cs typeface="Childos Arabic"/>
              <a:sym typeface="Childos Arabic"/>
            </a:endParaRPr>
          </a:p>
        </p:txBody>
      </p:sp>
      <p:sp>
        <p:nvSpPr>
          <p:cNvPr id="8" name="Freeform 8"/>
          <p:cNvSpPr/>
          <p:nvPr/>
        </p:nvSpPr>
        <p:spPr>
          <a:xfrm>
            <a:off x="688882" y="5469375"/>
            <a:ext cx="3511259" cy="5095494"/>
          </a:xfrm>
          <a:custGeom>
            <a:avLst/>
            <a:gdLst/>
            <a:ahLst/>
            <a:cxnLst/>
            <a:rect l="l" t="t" r="r" b="b"/>
            <a:pathLst>
              <a:path w="3511259" h="5095494">
                <a:moveTo>
                  <a:pt x="0" y="0"/>
                </a:moveTo>
                <a:lnTo>
                  <a:pt x="3511259" y="0"/>
                </a:lnTo>
                <a:lnTo>
                  <a:pt x="3511259" y="5095494"/>
                </a:lnTo>
                <a:lnTo>
                  <a:pt x="0" y="509549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Freeform 9"/>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3"/>
            <a:stretch>
              <a:fillRect/>
            </a:stretch>
          </a:blipFill>
        </p:spPr>
        <p:txBody>
          <a:bodyPr/>
          <a:lstStyle/>
          <a:p>
            <a:endParaRPr lang="en-CA"/>
          </a:p>
        </p:txBody>
      </p:sp>
      <p:sp>
        <p:nvSpPr>
          <p:cNvPr id="10" name="TextBox 10"/>
          <p:cNvSpPr txBox="1"/>
          <p:nvPr/>
        </p:nvSpPr>
        <p:spPr>
          <a:xfrm>
            <a:off x="4077499" y="928059"/>
            <a:ext cx="10133002" cy="2028825"/>
          </a:xfrm>
          <a:prstGeom prst="rect">
            <a:avLst/>
          </a:prstGeom>
        </p:spPr>
        <p:txBody>
          <a:bodyPr lIns="0" tIns="0" rIns="0" bIns="0" rtlCol="0" anchor="t">
            <a:spAutoFit/>
          </a:bodyPr>
          <a:lstStyle/>
          <a:p>
            <a:pPr algn="ctr">
              <a:lnSpc>
                <a:spcPts val="7500"/>
              </a:lnSpc>
            </a:pPr>
            <a:r>
              <a:rPr lang="en-US" sz="7500">
                <a:solidFill>
                  <a:srgbClr val="FEFEFE"/>
                </a:solidFill>
                <a:latin typeface="Childos Arabic"/>
                <a:ea typeface="Childos Arabic"/>
                <a:cs typeface="Childos Arabic"/>
                <a:sym typeface="Childos Arabic"/>
              </a:rPr>
              <a:t>The Rules For the Class</a:t>
            </a:r>
          </a:p>
          <a:p>
            <a:pPr algn="ctr">
              <a:lnSpc>
                <a:spcPts val="7500"/>
              </a:lnSpc>
            </a:pPr>
            <a:endParaRPr lang="en-US" sz="7500">
              <a:solidFill>
                <a:srgbClr val="FEFEFE"/>
              </a:solidFill>
              <a:latin typeface="Childos Arabic"/>
              <a:ea typeface="Childos Arabic"/>
              <a:cs typeface="Childos Arabic"/>
              <a:sym typeface="Childos Arabic"/>
            </a:endParaRPr>
          </a:p>
        </p:txBody>
      </p:sp>
      <p:sp>
        <p:nvSpPr>
          <p:cNvPr id="11" name="TextBox 11"/>
          <p:cNvSpPr txBox="1"/>
          <p:nvPr/>
        </p:nvSpPr>
        <p:spPr>
          <a:xfrm>
            <a:off x="4656285" y="9208822"/>
            <a:ext cx="10450592" cy="705487"/>
          </a:xfrm>
          <a:prstGeom prst="rect">
            <a:avLst/>
          </a:prstGeom>
        </p:spPr>
        <p:txBody>
          <a:bodyPr lIns="0" tIns="0" rIns="0" bIns="0" rtlCol="0" anchor="t">
            <a:spAutoFit/>
          </a:bodyPr>
          <a:lstStyle/>
          <a:p>
            <a:pPr algn="ctr">
              <a:lnSpc>
                <a:spcPts val="4900"/>
              </a:lnSpc>
            </a:pPr>
            <a:r>
              <a:rPr lang="en-US" sz="4900">
                <a:solidFill>
                  <a:srgbClr val="FFFFFF"/>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178435" y="2772174"/>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TextBox 7"/>
          <p:cNvSpPr txBox="1"/>
          <p:nvPr/>
        </p:nvSpPr>
        <p:spPr>
          <a:xfrm rot="-3486">
            <a:off x="5180492" y="3862371"/>
            <a:ext cx="7556294" cy="4537076"/>
          </a:xfrm>
          <a:prstGeom prst="rect">
            <a:avLst/>
          </a:prstGeom>
        </p:spPr>
        <p:txBody>
          <a:bodyPr lIns="0" tIns="0" rIns="0" bIns="0" rtlCol="0" anchor="t">
            <a:spAutoFit/>
          </a:bodyPr>
          <a:lstStyle/>
          <a:p>
            <a:pPr algn="ctr">
              <a:lnSpc>
                <a:spcPts val="11899"/>
              </a:lnSpc>
            </a:pPr>
            <a:r>
              <a:rPr lang="en-US" sz="8499" spc="42">
                <a:solidFill>
                  <a:srgbClr val="310728"/>
                </a:solidFill>
                <a:latin typeface="Childos Arabic"/>
                <a:ea typeface="Childos Arabic"/>
                <a:cs typeface="Childos Arabic"/>
                <a:sym typeface="Childos Arabic"/>
              </a:rPr>
              <a:t> Equal Relationships</a:t>
            </a:r>
          </a:p>
          <a:p>
            <a:pPr algn="ctr">
              <a:lnSpc>
                <a:spcPts val="11899"/>
              </a:lnSpc>
              <a:spcBef>
                <a:spcPct val="0"/>
              </a:spcBef>
            </a:pPr>
            <a:endParaRPr lang="en-US" sz="8499" spc="42">
              <a:solidFill>
                <a:srgbClr val="310728"/>
              </a:solidFill>
              <a:latin typeface="Childos Arabic"/>
              <a:ea typeface="Childos Arabic"/>
              <a:cs typeface="Childos Arabic"/>
              <a:sym typeface="Childos Arabic"/>
            </a:endParaRPr>
          </a:p>
        </p:txBody>
      </p:sp>
      <p:sp>
        <p:nvSpPr>
          <p:cNvPr id="8" name="Freeform 8"/>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rot="-5400000">
            <a:off x="-5189213" y="3006568"/>
            <a:ext cx="13454033" cy="2764192"/>
          </a:xfrm>
          <a:custGeom>
            <a:avLst/>
            <a:gdLst/>
            <a:ahLst/>
            <a:cxnLst/>
            <a:rect l="l" t="t" r="r" b="b"/>
            <a:pathLst>
              <a:path w="13454033" h="2764192">
                <a:moveTo>
                  <a:pt x="0" y="0"/>
                </a:moveTo>
                <a:lnTo>
                  <a:pt x="13454033" y="0"/>
                </a:lnTo>
                <a:lnTo>
                  <a:pt x="13454033" y="2764192"/>
                </a:lnTo>
                <a:lnTo>
                  <a:pt x="0" y="27641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6168749" y="3385136"/>
            <a:ext cx="13719654" cy="2818765"/>
          </a:xfrm>
          <a:custGeom>
            <a:avLst/>
            <a:gdLst/>
            <a:ahLst/>
            <a:cxnLst/>
            <a:rect l="l" t="t" r="r" b="b"/>
            <a:pathLst>
              <a:path w="13719654" h="2818765">
                <a:moveTo>
                  <a:pt x="0" y="0"/>
                </a:moveTo>
                <a:lnTo>
                  <a:pt x="13719653" y="0"/>
                </a:lnTo>
                <a:lnTo>
                  <a:pt x="13719653" y="2818765"/>
                </a:lnTo>
                <a:lnTo>
                  <a:pt x="0" y="28187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3235089" y="1559863"/>
            <a:ext cx="11816095" cy="6469312"/>
          </a:xfrm>
          <a:custGeom>
            <a:avLst/>
            <a:gdLst/>
            <a:ahLst/>
            <a:cxnLst/>
            <a:rect l="l" t="t" r="r" b="b"/>
            <a:pathLst>
              <a:path w="11816095" h="6469312">
                <a:moveTo>
                  <a:pt x="0" y="0"/>
                </a:moveTo>
                <a:lnTo>
                  <a:pt x="11816094" y="0"/>
                </a:lnTo>
                <a:lnTo>
                  <a:pt x="11816094" y="6469312"/>
                </a:lnTo>
                <a:lnTo>
                  <a:pt x="0" y="646931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8100000">
            <a:off x="7894914" y="515575"/>
            <a:ext cx="2496443" cy="2506379"/>
          </a:xfrm>
          <a:custGeom>
            <a:avLst/>
            <a:gdLst/>
            <a:ahLst/>
            <a:cxnLst/>
            <a:rect l="l" t="t" r="r" b="b"/>
            <a:pathLst>
              <a:path w="2496443" h="2506379">
                <a:moveTo>
                  <a:pt x="0" y="0"/>
                </a:moveTo>
                <a:lnTo>
                  <a:pt x="2496443" y="0"/>
                </a:lnTo>
                <a:lnTo>
                  <a:pt x="2496443" y="2506379"/>
                </a:lnTo>
                <a:lnTo>
                  <a:pt x="0" y="2506379"/>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6" name="Freeform 6"/>
          <p:cNvSpPr/>
          <p:nvPr/>
        </p:nvSpPr>
        <p:spPr>
          <a:xfrm rot="-5400000">
            <a:off x="10021452" y="3412423"/>
            <a:ext cx="13454033" cy="2764192"/>
          </a:xfrm>
          <a:custGeom>
            <a:avLst/>
            <a:gdLst/>
            <a:ahLst/>
            <a:cxnLst/>
            <a:rect l="l" t="t" r="r" b="b"/>
            <a:pathLst>
              <a:path w="13454033" h="2764192">
                <a:moveTo>
                  <a:pt x="0" y="0"/>
                </a:moveTo>
                <a:lnTo>
                  <a:pt x="13454033" y="0"/>
                </a:lnTo>
                <a:lnTo>
                  <a:pt x="13454033" y="2764192"/>
                </a:lnTo>
                <a:lnTo>
                  <a:pt x="0" y="27641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 name="Freeform 7"/>
          <p:cNvSpPr/>
          <p:nvPr/>
        </p:nvSpPr>
        <p:spPr>
          <a:xfrm rot="-5400000">
            <a:off x="10735078" y="3734117"/>
            <a:ext cx="13719654" cy="2818765"/>
          </a:xfrm>
          <a:custGeom>
            <a:avLst/>
            <a:gdLst/>
            <a:ahLst/>
            <a:cxnLst/>
            <a:rect l="l" t="t" r="r" b="b"/>
            <a:pathLst>
              <a:path w="13719654" h="2818765">
                <a:moveTo>
                  <a:pt x="0" y="0"/>
                </a:moveTo>
                <a:lnTo>
                  <a:pt x="13719654" y="0"/>
                </a:lnTo>
                <a:lnTo>
                  <a:pt x="13719654" y="2818766"/>
                </a:lnTo>
                <a:lnTo>
                  <a:pt x="0" y="28187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 name="TextBox 8"/>
          <p:cNvSpPr txBox="1"/>
          <p:nvPr/>
        </p:nvSpPr>
        <p:spPr>
          <a:xfrm>
            <a:off x="4021894" y="3220348"/>
            <a:ext cx="10635398" cy="5362575"/>
          </a:xfrm>
          <a:prstGeom prst="rect">
            <a:avLst/>
          </a:prstGeom>
        </p:spPr>
        <p:txBody>
          <a:bodyPr lIns="0" tIns="0" rIns="0" bIns="0" rtlCol="0" anchor="t">
            <a:spAutoFit/>
          </a:bodyPr>
          <a:lstStyle/>
          <a:p>
            <a:pPr algn="ctr">
              <a:lnSpc>
                <a:spcPts val="5999"/>
              </a:lnSpc>
            </a:pPr>
            <a:r>
              <a:rPr lang="en-US" sz="5999" b="1">
                <a:solidFill>
                  <a:srgbClr val="350E07"/>
                </a:solidFill>
                <a:latin typeface="Childos Arabic Bold"/>
                <a:ea typeface="Childos Arabic Bold"/>
                <a:cs typeface="Childos Arabic Bold"/>
                <a:sym typeface="Childos Arabic Bold"/>
              </a:rPr>
              <a:t>Gender Identity</a:t>
            </a:r>
            <a:r>
              <a:rPr lang="en-US" sz="5999">
                <a:solidFill>
                  <a:srgbClr val="350E07"/>
                </a:solidFill>
                <a:latin typeface="Childos Arabic"/>
                <a:ea typeface="Childos Arabic"/>
                <a:cs typeface="Childos Arabic"/>
                <a:sym typeface="Childos Arabic"/>
              </a:rPr>
              <a:t> is the internal feeling of being a boy, girl, non-binary, trans, or something else.</a:t>
            </a:r>
          </a:p>
          <a:p>
            <a:pPr algn="ctr">
              <a:lnSpc>
                <a:spcPts val="5999"/>
              </a:lnSpc>
            </a:pPr>
            <a:endParaRPr lang="en-US" sz="5999">
              <a:solidFill>
                <a:srgbClr val="350E07"/>
              </a:solidFill>
              <a:latin typeface="Childos Arabic"/>
              <a:ea typeface="Childos Arabic"/>
              <a:cs typeface="Childos Arabic"/>
              <a:sym typeface="Childos Arabic"/>
            </a:endParaRPr>
          </a:p>
          <a:p>
            <a:pPr algn="ctr">
              <a:lnSpc>
                <a:spcPts val="5999"/>
              </a:lnSpc>
            </a:pPr>
            <a:endParaRPr lang="en-US" sz="5999">
              <a:solidFill>
                <a:srgbClr val="350E07"/>
              </a:solidFill>
              <a:latin typeface="Childos Arabic"/>
              <a:ea typeface="Childos Arabic"/>
              <a:cs typeface="Childos Arabic"/>
              <a:sym typeface="Childos Arabic"/>
            </a:endParaRPr>
          </a:p>
          <a:p>
            <a:pPr algn="ctr">
              <a:lnSpc>
                <a:spcPts val="5999"/>
              </a:lnSpc>
            </a:pPr>
            <a:endParaRPr lang="en-US" sz="5999">
              <a:solidFill>
                <a:srgbClr val="350E07"/>
              </a:solidFill>
              <a:latin typeface="Childos Arabic"/>
              <a:ea typeface="Childos Arabic"/>
              <a:cs typeface="Childos Arabic"/>
              <a:sym typeface="Childos Arabic"/>
            </a:endParaRPr>
          </a:p>
          <a:p>
            <a:pPr algn="ctr">
              <a:lnSpc>
                <a:spcPts val="5999"/>
              </a:lnSpc>
            </a:pPr>
            <a:endParaRPr lang="en-US" sz="5999">
              <a:solidFill>
                <a:srgbClr val="350E07"/>
              </a:solidFill>
              <a:latin typeface="Childos Arabic"/>
              <a:ea typeface="Childos Arabic"/>
              <a:cs typeface="Childos Arabic"/>
              <a:sym typeface="Childos Arabic"/>
            </a:endParaRPr>
          </a:p>
        </p:txBody>
      </p:sp>
      <p:sp>
        <p:nvSpPr>
          <p:cNvPr id="9" name="Freeform 9"/>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0"/>
            <a:stretch>
              <a:fillRect/>
            </a:stretch>
          </a:blipFill>
        </p:spPr>
        <p:txBody>
          <a:bodyPr/>
          <a:lstStyle/>
          <a:p>
            <a:endParaRPr lang="en-CA"/>
          </a:p>
        </p:txBody>
      </p:sp>
      <p:sp>
        <p:nvSpPr>
          <p:cNvPr id="10" name="Freeform 10"/>
          <p:cNvSpPr/>
          <p:nvPr/>
        </p:nvSpPr>
        <p:spPr>
          <a:xfrm>
            <a:off x="5896734" y="5742285"/>
            <a:ext cx="5673365" cy="4099006"/>
          </a:xfrm>
          <a:custGeom>
            <a:avLst/>
            <a:gdLst/>
            <a:ahLst/>
            <a:cxnLst/>
            <a:rect l="l" t="t" r="r" b="b"/>
            <a:pathLst>
              <a:path w="5673365" h="4099006">
                <a:moveTo>
                  <a:pt x="0" y="0"/>
                </a:moveTo>
                <a:lnTo>
                  <a:pt x="5673365" y="0"/>
                </a:lnTo>
                <a:lnTo>
                  <a:pt x="5673365" y="4099006"/>
                </a:lnTo>
                <a:lnTo>
                  <a:pt x="0" y="4099006"/>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rot="-5400000">
            <a:off x="-5189213" y="3006568"/>
            <a:ext cx="13454033" cy="2764192"/>
          </a:xfrm>
          <a:custGeom>
            <a:avLst/>
            <a:gdLst/>
            <a:ahLst/>
            <a:cxnLst/>
            <a:rect l="l" t="t" r="r" b="b"/>
            <a:pathLst>
              <a:path w="13454033" h="2764192">
                <a:moveTo>
                  <a:pt x="0" y="0"/>
                </a:moveTo>
                <a:lnTo>
                  <a:pt x="13454033" y="0"/>
                </a:lnTo>
                <a:lnTo>
                  <a:pt x="13454033" y="2764192"/>
                </a:lnTo>
                <a:lnTo>
                  <a:pt x="0" y="27641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6168749" y="3385136"/>
            <a:ext cx="13719654" cy="2818765"/>
          </a:xfrm>
          <a:custGeom>
            <a:avLst/>
            <a:gdLst/>
            <a:ahLst/>
            <a:cxnLst/>
            <a:rect l="l" t="t" r="r" b="b"/>
            <a:pathLst>
              <a:path w="13719654" h="2818765">
                <a:moveTo>
                  <a:pt x="0" y="0"/>
                </a:moveTo>
                <a:lnTo>
                  <a:pt x="13719653" y="0"/>
                </a:lnTo>
                <a:lnTo>
                  <a:pt x="13719653" y="2818765"/>
                </a:lnTo>
                <a:lnTo>
                  <a:pt x="0" y="28187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3235953" y="1364494"/>
            <a:ext cx="11816095" cy="6469312"/>
          </a:xfrm>
          <a:custGeom>
            <a:avLst/>
            <a:gdLst/>
            <a:ahLst/>
            <a:cxnLst/>
            <a:rect l="l" t="t" r="r" b="b"/>
            <a:pathLst>
              <a:path w="11816095" h="6469312">
                <a:moveTo>
                  <a:pt x="0" y="0"/>
                </a:moveTo>
                <a:lnTo>
                  <a:pt x="11816094" y="0"/>
                </a:lnTo>
                <a:lnTo>
                  <a:pt x="11816094" y="6469312"/>
                </a:lnTo>
                <a:lnTo>
                  <a:pt x="0" y="646931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2571963">
            <a:off x="7995211" y="212000"/>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6" name="Freeform 6"/>
          <p:cNvSpPr/>
          <p:nvPr/>
        </p:nvSpPr>
        <p:spPr>
          <a:xfrm rot="-5400000">
            <a:off x="10021452" y="3412423"/>
            <a:ext cx="13454033" cy="2764192"/>
          </a:xfrm>
          <a:custGeom>
            <a:avLst/>
            <a:gdLst/>
            <a:ahLst/>
            <a:cxnLst/>
            <a:rect l="l" t="t" r="r" b="b"/>
            <a:pathLst>
              <a:path w="13454033" h="2764192">
                <a:moveTo>
                  <a:pt x="0" y="0"/>
                </a:moveTo>
                <a:lnTo>
                  <a:pt x="13454033" y="0"/>
                </a:lnTo>
                <a:lnTo>
                  <a:pt x="13454033" y="2764192"/>
                </a:lnTo>
                <a:lnTo>
                  <a:pt x="0" y="27641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7" name="Freeform 7"/>
          <p:cNvSpPr/>
          <p:nvPr/>
        </p:nvSpPr>
        <p:spPr>
          <a:xfrm rot="-5400000">
            <a:off x="10735078" y="3734117"/>
            <a:ext cx="13719654" cy="2818765"/>
          </a:xfrm>
          <a:custGeom>
            <a:avLst/>
            <a:gdLst/>
            <a:ahLst/>
            <a:cxnLst/>
            <a:rect l="l" t="t" r="r" b="b"/>
            <a:pathLst>
              <a:path w="13719654" h="2818765">
                <a:moveTo>
                  <a:pt x="0" y="0"/>
                </a:moveTo>
                <a:lnTo>
                  <a:pt x="13719654" y="0"/>
                </a:lnTo>
                <a:lnTo>
                  <a:pt x="13719654" y="2818766"/>
                </a:lnTo>
                <a:lnTo>
                  <a:pt x="0" y="28187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 name="TextBox 8"/>
          <p:cNvSpPr txBox="1"/>
          <p:nvPr/>
        </p:nvSpPr>
        <p:spPr>
          <a:xfrm>
            <a:off x="4000762" y="2501602"/>
            <a:ext cx="10635398" cy="683895"/>
          </a:xfrm>
          <a:prstGeom prst="rect">
            <a:avLst/>
          </a:prstGeom>
        </p:spPr>
        <p:txBody>
          <a:bodyPr lIns="0" tIns="0" rIns="0" bIns="0" rtlCol="0" anchor="t">
            <a:spAutoFit/>
          </a:bodyPr>
          <a:lstStyle/>
          <a:p>
            <a:pPr algn="ctr">
              <a:lnSpc>
                <a:spcPts val="4800"/>
              </a:lnSpc>
            </a:pPr>
            <a:r>
              <a:rPr lang="en-US" sz="4800" b="1">
                <a:solidFill>
                  <a:srgbClr val="310728"/>
                </a:solidFill>
                <a:latin typeface="Childos Arabic Bold"/>
                <a:ea typeface="Childos Arabic Bold"/>
                <a:cs typeface="Childos Arabic Bold"/>
                <a:sym typeface="Childos Arabic Bold"/>
              </a:rPr>
              <a:t>Questions to ask students:</a:t>
            </a:r>
          </a:p>
        </p:txBody>
      </p:sp>
      <p:sp>
        <p:nvSpPr>
          <p:cNvPr id="9" name="TextBox 9"/>
          <p:cNvSpPr txBox="1"/>
          <p:nvPr/>
        </p:nvSpPr>
        <p:spPr>
          <a:xfrm>
            <a:off x="3885750" y="3400929"/>
            <a:ext cx="10635398" cy="1557020"/>
          </a:xfrm>
          <a:prstGeom prst="rect">
            <a:avLst/>
          </a:prstGeom>
        </p:spPr>
        <p:txBody>
          <a:bodyPr lIns="0" tIns="0" rIns="0" bIns="0" rtlCol="0" anchor="t">
            <a:spAutoFit/>
          </a:bodyPr>
          <a:lstStyle/>
          <a:p>
            <a:pPr algn="ctr">
              <a:lnSpc>
                <a:spcPts val="5799"/>
              </a:lnSpc>
            </a:pPr>
            <a:r>
              <a:rPr lang="en-US" sz="5799">
                <a:solidFill>
                  <a:srgbClr val="350E07"/>
                </a:solidFill>
                <a:latin typeface="Childos Arabic"/>
                <a:ea typeface="Childos Arabic"/>
                <a:cs typeface="Childos Arabic"/>
                <a:sym typeface="Childos Arabic"/>
              </a:rPr>
              <a:t>What are the different ways people identify with gender?</a:t>
            </a:r>
          </a:p>
        </p:txBody>
      </p:sp>
      <p:sp>
        <p:nvSpPr>
          <p:cNvPr id="10" name="Freeform 10"/>
          <p:cNvSpPr/>
          <p:nvPr/>
        </p:nvSpPr>
        <p:spPr>
          <a:xfrm>
            <a:off x="6519031" y="5034852"/>
            <a:ext cx="4773002" cy="4683508"/>
          </a:xfrm>
          <a:custGeom>
            <a:avLst/>
            <a:gdLst/>
            <a:ahLst/>
            <a:cxnLst/>
            <a:rect l="l" t="t" r="r" b="b"/>
            <a:pathLst>
              <a:path w="4773002" h="4683508">
                <a:moveTo>
                  <a:pt x="0" y="0"/>
                </a:moveTo>
                <a:lnTo>
                  <a:pt x="4773002" y="0"/>
                </a:lnTo>
                <a:lnTo>
                  <a:pt x="4773002" y="4683508"/>
                </a:lnTo>
                <a:lnTo>
                  <a:pt x="0" y="468350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1" name="TextBox 11"/>
          <p:cNvSpPr txBox="1"/>
          <p:nvPr/>
        </p:nvSpPr>
        <p:spPr>
          <a:xfrm>
            <a:off x="5068659" y="7077374"/>
            <a:ext cx="3531082" cy="438150"/>
          </a:xfrm>
          <a:prstGeom prst="rect">
            <a:avLst/>
          </a:prstGeom>
        </p:spPr>
        <p:txBody>
          <a:bodyPr lIns="0" tIns="0" rIns="0" bIns="0" rtlCol="0" anchor="t">
            <a:spAutoFit/>
          </a:bodyPr>
          <a:lstStyle/>
          <a:p>
            <a:pPr algn="ctr">
              <a:lnSpc>
                <a:spcPts val="3000"/>
              </a:lnSpc>
            </a:pPr>
            <a:r>
              <a:rPr lang="en-US" sz="3000">
                <a:solidFill>
                  <a:srgbClr val="100F0D"/>
                </a:solidFill>
                <a:latin typeface="Childos Arabic"/>
                <a:ea typeface="Childos Arabic"/>
                <a:cs typeface="Childos Arabic"/>
                <a:sym typeface="Childos Arabic"/>
              </a:rPr>
              <a:t>Boy</a:t>
            </a:r>
          </a:p>
        </p:txBody>
      </p:sp>
      <p:sp>
        <p:nvSpPr>
          <p:cNvPr id="12" name="TextBox 12"/>
          <p:cNvSpPr txBox="1"/>
          <p:nvPr/>
        </p:nvSpPr>
        <p:spPr>
          <a:xfrm>
            <a:off x="9144000" y="7305974"/>
            <a:ext cx="3531082" cy="438150"/>
          </a:xfrm>
          <a:prstGeom prst="rect">
            <a:avLst/>
          </a:prstGeom>
        </p:spPr>
        <p:txBody>
          <a:bodyPr lIns="0" tIns="0" rIns="0" bIns="0" rtlCol="0" anchor="t">
            <a:spAutoFit/>
          </a:bodyPr>
          <a:lstStyle/>
          <a:p>
            <a:pPr algn="ctr">
              <a:lnSpc>
                <a:spcPts val="3000"/>
              </a:lnSpc>
            </a:pPr>
            <a:r>
              <a:rPr lang="en-US" sz="3000">
                <a:solidFill>
                  <a:srgbClr val="310728"/>
                </a:solidFill>
                <a:latin typeface="Childos Arabic"/>
                <a:ea typeface="Childos Arabic"/>
                <a:cs typeface="Childos Arabic"/>
                <a:sym typeface="Childos Arabic"/>
              </a:rPr>
              <a:t>Girl</a:t>
            </a:r>
          </a:p>
        </p:txBody>
      </p:sp>
      <p:sp>
        <p:nvSpPr>
          <p:cNvPr id="13" name="Freeform 13"/>
          <p:cNvSpPr/>
          <p:nvPr/>
        </p:nvSpPr>
        <p:spPr>
          <a:xfrm rot="-2925065">
            <a:off x="4344243" y="7350173"/>
            <a:ext cx="2412040" cy="2312544"/>
          </a:xfrm>
          <a:custGeom>
            <a:avLst/>
            <a:gdLst/>
            <a:ahLst/>
            <a:cxnLst/>
            <a:rect l="l" t="t" r="r" b="b"/>
            <a:pathLst>
              <a:path w="2412040" h="2312544">
                <a:moveTo>
                  <a:pt x="0" y="0"/>
                </a:moveTo>
                <a:lnTo>
                  <a:pt x="2412040" y="0"/>
                </a:lnTo>
                <a:lnTo>
                  <a:pt x="2412040" y="2312543"/>
                </a:lnTo>
                <a:lnTo>
                  <a:pt x="0" y="231254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4" name="TextBox 14"/>
          <p:cNvSpPr txBox="1"/>
          <p:nvPr/>
        </p:nvSpPr>
        <p:spPr>
          <a:xfrm>
            <a:off x="3683693" y="9634949"/>
            <a:ext cx="3531082" cy="438150"/>
          </a:xfrm>
          <a:prstGeom prst="rect">
            <a:avLst/>
          </a:prstGeom>
        </p:spPr>
        <p:txBody>
          <a:bodyPr lIns="0" tIns="0" rIns="0" bIns="0" rtlCol="0" anchor="t">
            <a:spAutoFit/>
          </a:bodyPr>
          <a:lstStyle/>
          <a:p>
            <a:pPr algn="ctr">
              <a:lnSpc>
                <a:spcPts val="3000"/>
              </a:lnSpc>
            </a:pPr>
            <a:r>
              <a:rPr lang="en-US" sz="3000">
                <a:solidFill>
                  <a:srgbClr val="FFFFFF"/>
                </a:solidFill>
                <a:latin typeface="Childos Arabic"/>
                <a:ea typeface="Childos Arabic"/>
                <a:cs typeface="Childos Arabic"/>
                <a:sym typeface="Childos Arabic"/>
              </a:rPr>
              <a:t>non-binary</a:t>
            </a:r>
          </a:p>
        </p:txBody>
      </p:sp>
      <p:sp>
        <p:nvSpPr>
          <p:cNvPr id="15" name="Freeform 15"/>
          <p:cNvSpPr/>
          <p:nvPr/>
        </p:nvSpPr>
        <p:spPr>
          <a:xfrm>
            <a:off x="11567940" y="7197788"/>
            <a:ext cx="2173277" cy="2418111"/>
          </a:xfrm>
          <a:custGeom>
            <a:avLst/>
            <a:gdLst/>
            <a:ahLst/>
            <a:cxnLst/>
            <a:rect l="l" t="t" r="r" b="b"/>
            <a:pathLst>
              <a:path w="2173277" h="2418111">
                <a:moveTo>
                  <a:pt x="0" y="0"/>
                </a:moveTo>
                <a:lnTo>
                  <a:pt x="2173278" y="0"/>
                </a:lnTo>
                <a:lnTo>
                  <a:pt x="2173278" y="2418111"/>
                </a:lnTo>
                <a:lnTo>
                  <a:pt x="0" y="241811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sp>
        <p:nvSpPr>
          <p:cNvPr id="16" name="TextBox 16"/>
          <p:cNvSpPr txBox="1"/>
          <p:nvPr/>
        </p:nvSpPr>
        <p:spPr>
          <a:xfrm>
            <a:off x="10889038" y="9737410"/>
            <a:ext cx="3531082" cy="438150"/>
          </a:xfrm>
          <a:prstGeom prst="rect">
            <a:avLst/>
          </a:prstGeom>
        </p:spPr>
        <p:txBody>
          <a:bodyPr lIns="0" tIns="0" rIns="0" bIns="0" rtlCol="0" anchor="t">
            <a:spAutoFit/>
          </a:bodyPr>
          <a:lstStyle/>
          <a:p>
            <a:pPr algn="ctr">
              <a:lnSpc>
                <a:spcPts val="3000"/>
              </a:lnSpc>
            </a:pPr>
            <a:r>
              <a:rPr lang="en-US" sz="3000">
                <a:solidFill>
                  <a:srgbClr val="FFFFFF"/>
                </a:solidFill>
                <a:latin typeface="Childos Arabic"/>
                <a:ea typeface="Childos Arabic"/>
                <a:cs typeface="Childos Arabic"/>
                <a:sym typeface="Childos Arabic"/>
              </a:rPr>
              <a:t>Trans</a:t>
            </a:r>
          </a:p>
        </p:txBody>
      </p:sp>
      <p:sp>
        <p:nvSpPr>
          <p:cNvPr id="17" name="Freeform 17"/>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6"/>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90839"/>
        </a:solidFill>
        <a:effectLst/>
      </p:bgPr>
    </p:bg>
    <p:spTree>
      <p:nvGrpSpPr>
        <p:cNvPr id="1" name=""/>
        <p:cNvGrpSpPr/>
        <p:nvPr/>
      </p:nvGrpSpPr>
      <p:grpSpPr>
        <a:xfrm>
          <a:off x="0" y="0"/>
          <a:ext cx="0" cy="0"/>
          <a:chOff x="0" y="0"/>
          <a:chExt cx="0" cy="0"/>
        </a:xfrm>
      </p:grpSpPr>
      <p:sp>
        <p:nvSpPr>
          <p:cNvPr id="2" name="Freeform 2"/>
          <p:cNvSpPr/>
          <p:nvPr/>
        </p:nvSpPr>
        <p:spPr>
          <a:xfrm rot="-9908892">
            <a:off x="15369144" y="-1803507"/>
            <a:ext cx="5497464" cy="6745355"/>
          </a:xfrm>
          <a:custGeom>
            <a:avLst/>
            <a:gdLst/>
            <a:ahLst/>
            <a:cxnLst/>
            <a:rect l="l" t="t" r="r" b="b"/>
            <a:pathLst>
              <a:path w="5497464" h="6745355">
                <a:moveTo>
                  <a:pt x="0" y="0"/>
                </a:moveTo>
                <a:lnTo>
                  <a:pt x="5497464" y="0"/>
                </a:lnTo>
                <a:lnTo>
                  <a:pt x="5497464" y="6745354"/>
                </a:lnTo>
                <a:lnTo>
                  <a:pt x="0" y="67453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479563" y="523875"/>
            <a:ext cx="11484977" cy="1076325"/>
          </a:xfrm>
          <a:prstGeom prst="rect">
            <a:avLst/>
          </a:prstGeom>
        </p:spPr>
        <p:txBody>
          <a:bodyPr lIns="0" tIns="0" rIns="0" bIns="0" rtlCol="0" anchor="t">
            <a:spAutoFit/>
          </a:bodyPr>
          <a:lstStyle/>
          <a:p>
            <a:pPr algn="ctr">
              <a:lnSpc>
                <a:spcPts val="7500"/>
              </a:lnSpc>
            </a:pPr>
            <a:r>
              <a:rPr lang="en-US" sz="7500">
                <a:solidFill>
                  <a:srgbClr val="FEFEFE"/>
                </a:solidFill>
                <a:latin typeface="Childos Arabic"/>
                <a:ea typeface="Childos Arabic"/>
                <a:cs typeface="Childos Arabic"/>
                <a:sym typeface="Childos Arabic"/>
              </a:rPr>
              <a:t>Video on Gender</a:t>
            </a:r>
          </a:p>
        </p:txBody>
      </p:sp>
      <p:sp>
        <p:nvSpPr>
          <p:cNvPr id="4" name="Freeform 4"/>
          <p:cNvSpPr/>
          <p:nvPr/>
        </p:nvSpPr>
        <p:spPr>
          <a:xfrm>
            <a:off x="1226732" y="1481266"/>
            <a:ext cx="2388181" cy="2397686"/>
          </a:xfrm>
          <a:custGeom>
            <a:avLst/>
            <a:gdLst/>
            <a:ahLst/>
            <a:cxnLst/>
            <a:rect l="l" t="t" r="r" b="b"/>
            <a:pathLst>
              <a:path w="2388181" h="2397686">
                <a:moveTo>
                  <a:pt x="0" y="0"/>
                </a:moveTo>
                <a:lnTo>
                  <a:pt x="2388180" y="0"/>
                </a:lnTo>
                <a:lnTo>
                  <a:pt x="2388180" y="2397686"/>
                </a:lnTo>
                <a:lnTo>
                  <a:pt x="0" y="2397686"/>
                </a:lnTo>
                <a:lnTo>
                  <a:pt x="0" y="0"/>
                </a:lnTo>
                <a:close/>
              </a:path>
            </a:pathLst>
          </a:custGeom>
          <a:blipFill>
            <a:blip r:embed="rId4">
              <a:extLst>
                <a:ext uri="{96DAC541-7B7A-43D3-8B79-37D633B846F1}">
                  <asvg:svgBlip xmlns:asvg="http://schemas.microsoft.com/office/drawing/2016/SVG/main" r:embed="rId5"/>
                </a:ext>
              </a:extLst>
            </a:blip>
            <a:stretch>
              <a:fillRect t="-2382" b="-23300"/>
            </a:stretch>
          </a:blipFill>
        </p:spPr>
        <p:txBody>
          <a:bodyPr/>
          <a:lstStyle/>
          <a:p>
            <a:endParaRPr lang="en-CA"/>
          </a:p>
        </p:txBody>
      </p:sp>
      <p:sp>
        <p:nvSpPr>
          <p:cNvPr id="5" name="Freeform 5"/>
          <p:cNvSpPr/>
          <p:nvPr/>
        </p:nvSpPr>
        <p:spPr>
          <a:xfrm>
            <a:off x="3614912" y="2196754"/>
            <a:ext cx="11663873" cy="6385971"/>
          </a:xfrm>
          <a:custGeom>
            <a:avLst/>
            <a:gdLst/>
            <a:ahLst/>
            <a:cxnLst/>
            <a:rect l="l" t="t" r="r" b="b"/>
            <a:pathLst>
              <a:path w="11663873" h="6385971">
                <a:moveTo>
                  <a:pt x="0" y="0"/>
                </a:moveTo>
                <a:lnTo>
                  <a:pt x="11663874" y="0"/>
                </a:lnTo>
                <a:lnTo>
                  <a:pt x="11663874" y="6385970"/>
                </a:lnTo>
                <a:lnTo>
                  <a:pt x="0" y="63859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8706310" y="8725599"/>
            <a:ext cx="875379" cy="1133177"/>
          </a:xfrm>
          <a:custGeom>
            <a:avLst/>
            <a:gdLst/>
            <a:ahLst/>
            <a:cxnLst/>
            <a:rect l="l" t="t" r="r" b="b"/>
            <a:pathLst>
              <a:path w="875379" h="1133177">
                <a:moveTo>
                  <a:pt x="0" y="0"/>
                </a:moveTo>
                <a:lnTo>
                  <a:pt x="875380" y="0"/>
                </a:lnTo>
                <a:lnTo>
                  <a:pt x="875380" y="1133178"/>
                </a:lnTo>
                <a:lnTo>
                  <a:pt x="0" y="113317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5646501" y="2536291"/>
            <a:ext cx="6994999" cy="4564237"/>
          </a:xfrm>
          <a:custGeom>
            <a:avLst/>
            <a:gdLst/>
            <a:ahLst/>
            <a:cxnLst/>
            <a:rect l="l" t="t" r="r" b="b"/>
            <a:pathLst>
              <a:path w="6994999" h="4564237">
                <a:moveTo>
                  <a:pt x="0" y="0"/>
                </a:moveTo>
                <a:lnTo>
                  <a:pt x="6994998" y="0"/>
                </a:lnTo>
                <a:lnTo>
                  <a:pt x="6994998" y="4564236"/>
                </a:lnTo>
                <a:lnTo>
                  <a:pt x="0" y="456423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13838402" y="8582922"/>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2"/>
            <a:stretch>
              <a:fillRect/>
            </a:stretch>
          </a:blipFill>
        </p:spPr>
        <p:txBody>
          <a:bodyPr/>
          <a:lstStyle/>
          <a:p>
            <a:endParaRPr lang="en-CA"/>
          </a:p>
        </p:txBody>
      </p:sp>
      <p:sp>
        <p:nvSpPr>
          <p:cNvPr id="9" name="TextBox 9"/>
          <p:cNvSpPr txBox="1"/>
          <p:nvPr/>
        </p:nvSpPr>
        <p:spPr>
          <a:xfrm>
            <a:off x="3479563" y="7414312"/>
            <a:ext cx="11799223" cy="1168413"/>
          </a:xfrm>
          <a:prstGeom prst="rect">
            <a:avLst/>
          </a:prstGeom>
        </p:spPr>
        <p:txBody>
          <a:bodyPr lIns="0" tIns="0" rIns="0" bIns="0" rtlCol="0" anchor="t">
            <a:spAutoFit/>
          </a:bodyPr>
          <a:lstStyle/>
          <a:p>
            <a:pPr algn="ctr">
              <a:lnSpc>
                <a:spcPts val="4681"/>
              </a:lnSpc>
            </a:pPr>
            <a:r>
              <a:rPr lang="en-US" sz="3344" u="sng">
                <a:solidFill>
                  <a:srgbClr val="FEFEFE"/>
                </a:solidFill>
                <a:latin typeface="Arimo"/>
                <a:ea typeface="Arimo"/>
                <a:cs typeface="Arimo"/>
                <a:sym typeface="Arimo"/>
                <a:hlinkClick r:id="rId13" tooltip="https://www.youtube.com/watch?v=PzGauky20tc&amp;ab_channel=CBCKidsNews"/>
              </a:rPr>
              <a:t>https://www.youtube.com/watch?v=PzGauky20tc&amp;ab_channel=CBCKidsNews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F8CB3"/>
        </a:solidFill>
        <a:effectLst/>
      </p:bgPr>
    </p:bg>
    <p:spTree>
      <p:nvGrpSpPr>
        <p:cNvPr id="1" name=""/>
        <p:cNvGrpSpPr/>
        <p:nvPr/>
      </p:nvGrpSpPr>
      <p:grpSpPr>
        <a:xfrm>
          <a:off x="0" y="0"/>
          <a:ext cx="0" cy="0"/>
          <a:chOff x="0" y="0"/>
          <a:chExt cx="0" cy="0"/>
        </a:xfrm>
      </p:grpSpPr>
      <p:sp>
        <p:nvSpPr>
          <p:cNvPr id="2" name="Freeform 2"/>
          <p:cNvSpPr/>
          <p:nvPr/>
        </p:nvSpPr>
        <p:spPr>
          <a:xfrm>
            <a:off x="1581769" y="1198728"/>
            <a:ext cx="15420229" cy="8442576"/>
          </a:xfrm>
          <a:custGeom>
            <a:avLst/>
            <a:gdLst/>
            <a:ahLst/>
            <a:cxnLst/>
            <a:rect l="l" t="t" r="r" b="b"/>
            <a:pathLst>
              <a:path w="15420229" h="8442576">
                <a:moveTo>
                  <a:pt x="0" y="0"/>
                </a:moveTo>
                <a:lnTo>
                  <a:pt x="15420229" y="0"/>
                </a:lnTo>
                <a:lnTo>
                  <a:pt x="15420229" y="8442576"/>
                </a:lnTo>
                <a:lnTo>
                  <a:pt x="0" y="84425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900309" y="3170510"/>
            <a:ext cx="12783149" cy="6960482"/>
          </a:xfrm>
          <a:prstGeom prst="rect">
            <a:avLst/>
          </a:prstGeom>
        </p:spPr>
        <p:txBody>
          <a:bodyPr lIns="0" tIns="0" rIns="0" bIns="0" rtlCol="0" anchor="t">
            <a:spAutoFit/>
          </a:bodyPr>
          <a:lstStyle/>
          <a:p>
            <a:pPr algn="ctr">
              <a:lnSpc>
                <a:spcPts val="4524"/>
              </a:lnSpc>
            </a:pPr>
            <a:r>
              <a:rPr lang="en-US" sz="4524">
                <a:solidFill>
                  <a:srgbClr val="FFFFFF"/>
                </a:solidFill>
                <a:latin typeface="Childos Arabic"/>
                <a:ea typeface="Childos Arabic"/>
                <a:cs typeface="Childos Arabic"/>
                <a:sym typeface="Childos Arabic"/>
              </a:rPr>
              <a:t>Gender equality is the idea that no matter what your gender identity is, everyone is treated the same. Everybody has the same rights. Everyone can develop to their full potential and live proudly.</a:t>
            </a:r>
          </a:p>
          <a:p>
            <a:pPr algn="ctr">
              <a:lnSpc>
                <a:spcPts val="4524"/>
              </a:lnSpc>
            </a:pPr>
            <a:endParaRPr lang="en-US" sz="4524">
              <a:solidFill>
                <a:srgbClr val="FFFFFF"/>
              </a:solidFill>
              <a:latin typeface="Childos Arabic"/>
              <a:ea typeface="Childos Arabic"/>
              <a:cs typeface="Childos Arabic"/>
              <a:sym typeface="Childos Arabic"/>
            </a:endParaRPr>
          </a:p>
          <a:p>
            <a:pPr algn="ctr">
              <a:lnSpc>
                <a:spcPts val="4524"/>
              </a:lnSpc>
            </a:pPr>
            <a:r>
              <a:rPr lang="en-US" sz="4524">
                <a:solidFill>
                  <a:srgbClr val="FFFFFF"/>
                </a:solidFill>
                <a:latin typeface="Childos Arabic"/>
                <a:ea typeface="Childos Arabic"/>
                <a:cs typeface="Childos Arabic"/>
                <a:sym typeface="Childos Arabic"/>
              </a:rPr>
              <a:t>Question to ask students:</a:t>
            </a:r>
          </a:p>
          <a:p>
            <a:pPr algn="ctr">
              <a:lnSpc>
                <a:spcPts val="4524"/>
              </a:lnSpc>
            </a:pPr>
            <a:endParaRPr lang="en-US" sz="4524">
              <a:solidFill>
                <a:srgbClr val="FFFFFF"/>
              </a:solidFill>
              <a:latin typeface="Childos Arabic"/>
              <a:ea typeface="Childos Arabic"/>
              <a:cs typeface="Childos Arabic"/>
              <a:sym typeface="Childos Arabic"/>
            </a:endParaRPr>
          </a:p>
          <a:p>
            <a:pPr algn="ctr">
              <a:lnSpc>
                <a:spcPts val="4524"/>
              </a:lnSpc>
            </a:pPr>
            <a:endParaRPr lang="en-US" sz="4524">
              <a:solidFill>
                <a:srgbClr val="FFFFFF"/>
              </a:solidFill>
              <a:latin typeface="Childos Arabic"/>
              <a:ea typeface="Childos Arabic"/>
              <a:cs typeface="Childos Arabic"/>
              <a:sym typeface="Childos Arabic"/>
            </a:endParaRPr>
          </a:p>
          <a:p>
            <a:pPr algn="ctr">
              <a:lnSpc>
                <a:spcPts val="4524"/>
              </a:lnSpc>
            </a:pPr>
            <a:r>
              <a:rPr lang="en-US" sz="4524" b="1">
                <a:solidFill>
                  <a:srgbClr val="FFFFFF"/>
                </a:solidFill>
                <a:latin typeface="Childos Arabic Bold"/>
                <a:ea typeface="Childos Arabic Bold"/>
                <a:cs typeface="Childos Arabic Bold"/>
                <a:sym typeface="Childos Arabic Bold"/>
              </a:rPr>
              <a:t>  </a:t>
            </a:r>
          </a:p>
          <a:p>
            <a:pPr algn="ctr">
              <a:lnSpc>
                <a:spcPts val="4524"/>
              </a:lnSpc>
            </a:pPr>
            <a:endParaRPr lang="en-US" sz="4524" b="1">
              <a:solidFill>
                <a:srgbClr val="FFFFFF"/>
              </a:solidFill>
              <a:latin typeface="Childos Arabic Bold"/>
              <a:ea typeface="Childos Arabic Bold"/>
              <a:cs typeface="Childos Arabic Bold"/>
              <a:sym typeface="Childos Arabic Bold"/>
            </a:endParaRPr>
          </a:p>
          <a:p>
            <a:pPr algn="ctr">
              <a:lnSpc>
                <a:spcPts val="4524"/>
              </a:lnSpc>
            </a:pPr>
            <a:endParaRPr lang="en-US" sz="4524" b="1">
              <a:solidFill>
                <a:srgbClr val="FFFFFF"/>
              </a:solidFill>
              <a:latin typeface="Childos Arabic Bold"/>
              <a:ea typeface="Childos Arabic Bold"/>
              <a:cs typeface="Childos Arabic Bold"/>
              <a:sym typeface="Childos Arabic Bold"/>
            </a:endParaRPr>
          </a:p>
          <a:p>
            <a:pPr algn="ctr">
              <a:lnSpc>
                <a:spcPts val="4524"/>
              </a:lnSpc>
            </a:pPr>
            <a:endParaRPr lang="en-US" sz="4524" b="1">
              <a:solidFill>
                <a:srgbClr val="FFFFFF"/>
              </a:solidFill>
              <a:latin typeface="Childos Arabic Bold"/>
              <a:ea typeface="Childos Arabic Bold"/>
              <a:cs typeface="Childos Arabic Bold"/>
              <a:sym typeface="Childos Arabic Bold"/>
            </a:endParaRPr>
          </a:p>
        </p:txBody>
      </p:sp>
      <p:sp>
        <p:nvSpPr>
          <p:cNvPr id="4" name="Freeform 4"/>
          <p:cNvSpPr/>
          <p:nvPr/>
        </p:nvSpPr>
        <p:spPr>
          <a:xfrm>
            <a:off x="12883763" y="6148460"/>
            <a:ext cx="4504533" cy="4138540"/>
          </a:xfrm>
          <a:custGeom>
            <a:avLst/>
            <a:gdLst/>
            <a:ahLst/>
            <a:cxnLst/>
            <a:rect l="l" t="t" r="r" b="b"/>
            <a:pathLst>
              <a:path w="4504533" h="4138540">
                <a:moveTo>
                  <a:pt x="0" y="0"/>
                </a:moveTo>
                <a:lnTo>
                  <a:pt x="4504533" y="0"/>
                </a:lnTo>
                <a:lnTo>
                  <a:pt x="4504533" y="4138540"/>
                </a:lnTo>
                <a:lnTo>
                  <a:pt x="0" y="41385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a:off x="6913581" y="390143"/>
            <a:ext cx="4460837" cy="2459036"/>
          </a:xfrm>
          <a:custGeom>
            <a:avLst/>
            <a:gdLst/>
            <a:ahLst/>
            <a:cxnLst/>
            <a:rect l="l" t="t" r="r" b="b"/>
            <a:pathLst>
              <a:path w="4460837" h="2459036">
                <a:moveTo>
                  <a:pt x="0" y="0"/>
                </a:moveTo>
                <a:lnTo>
                  <a:pt x="4460838" y="0"/>
                </a:lnTo>
                <a:lnTo>
                  <a:pt x="4460838" y="2459037"/>
                </a:lnTo>
                <a:lnTo>
                  <a:pt x="0" y="2459037"/>
                </a:lnTo>
                <a:lnTo>
                  <a:pt x="0" y="0"/>
                </a:lnTo>
                <a:close/>
              </a:path>
            </a:pathLst>
          </a:custGeom>
          <a:blipFill>
            <a:blip r:embed="rId6"/>
            <a:stretch>
              <a:fillRect/>
            </a:stretch>
          </a:blipFill>
        </p:spPr>
        <p:txBody>
          <a:bodyPr/>
          <a:lstStyle/>
          <a:p>
            <a:endParaRPr lang="en-CA"/>
          </a:p>
        </p:txBody>
      </p:sp>
      <p:sp>
        <p:nvSpPr>
          <p:cNvPr id="6" name="Freeform 6"/>
          <p:cNvSpPr/>
          <p:nvPr/>
        </p:nvSpPr>
        <p:spPr>
          <a:xfrm rot="1235572">
            <a:off x="12920069" y="137185"/>
            <a:ext cx="8678462" cy="1783029"/>
          </a:xfrm>
          <a:custGeom>
            <a:avLst/>
            <a:gdLst/>
            <a:ahLst/>
            <a:cxnLst/>
            <a:rect l="l" t="t" r="r" b="b"/>
            <a:pathLst>
              <a:path w="8678462" h="1783029">
                <a:moveTo>
                  <a:pt x="0" y="0"/>
                </a:moveTo>
                <a:lnTo>
                  <a:pt x="8678462" y="0"/>
                </a:lnTo>
                <a:lnTo>
                  <a:pt x="8678462" y="1783030"/>
                </a:lnTo>
                <a:lnTo>
                  <a:pt x="0" y="178303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a:off x="15218150"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rot="-10800000">
            <a:off x="-1336314" y="-1593300"/>
            <a:ext cx="3501768" cy="4716186"/>
          </a:xfrm>
          <a:custGeom>
            <a:avLst/>
            <a:gdLst/>
            <a:ahLst/>
            <a:cxnLst/>
            <a:rect l="l" t="t" r="r" b="b"/>
            <a:pathLst>
              <a:path w="3501768" h="4716186">
                <a:moveTo>
                  <a:pt x="0" y="0"/>
                </a:moveTo>
                <a:lnTo>
                  <a:pt x="3501768" y="0"/>
                </a:lnTo>
                <a:lnTo>
                  <a:pt x="3501768" y="4716185"/>
                </a:lnTo>
                <a:lnTo>
                  <a:pt x="0" y="471618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Freeform 9"/>
          <p:cNvSpPr/>
          <p:nvPr/>
        </p:nvSpPr>
        <p:spPr>
          <a:xfrm rot="10737054">
            <a:off x="1061464" y="-1569108"/>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rot="-10800000">
            <a:off x="2608239" y="-1930130"/>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11" name="TextBox 11"/>
          <p:cNvSpPr txBox="1"/>
          <p:nvPr/>
        </p:nvSpPr>
        <p:spPr>
          <a:xfrm>
            <a:off x="4931417" y="7603675"/>
            <a:ext cx="8318000" cy="2683325"/>
          </a:xfrm>
          <a:prstGeom prst="rect">
            <a:avLst/>
          </a:prstGeom>
        </p:spPr>
        <p:txBody>
          <a:bodyPr lIns="0" tIns="0" rIns="0" bIns="0" rtlCol="0" anchor="t">
            <a:spAutoFit/>
          </a:bodyPr>
          <a:lstStyle/>
          <a:p>
            <a:pPr algn="ctr">
              <a:lnSpc>
                <a:spcPts val="3999"/>
              </a:lnSpc>
            </a:pPr>
            <a:r>
              <a:rPr lang="en-US" sz="3999" b="1">
                <a:solidFill>
                  <a:srgbClr val="FEFEFE"/>
                </a:solidFill>
                <a:latin typeface="Childos Arabic Bold"/>
                <a:ea typeface="Childos Arabic Bold"/>
                <a:cs typeface="Childos Arabic Bold"/>
                <a:sym typeface="Childos Arabic Bold"/>
              </a:rPr>
              <a:t>What are some examples of inequality you see in your day-to-day life?</a:t>
            </a:r>
          </a:p>
          <a:p>
            <a:pPr algn="ctr">
              <a:lnSpc>
                <a:spcPts val="6285"/>
              </a:lnSpc>
            </a:pPr>
            <a:endParaRPr lang="en-US" sz="3999" b="1">
              <a:solidFill>
                <a:srgbClr val="FEFEFE"/>
              </a:solidFill>
              <a:latin typeface="Childos Arabic Bold"/>
              <a:ea typeface="Childos Arabic Bold"/>
              <a:cs typeface="Childos Arabic Bold"/>
              <a:sym typeface="Childos Arabic Bold"/>
            </a:endParaRPr>
          </a:p>
          <a:p>
            <a:pPr algn="ctr">
              <a:lnSpc>
                <a:spcPts val="6285"/>
              </a:lnSpc>
            </a:pPr>
            <a:endParaRPr lang="en-US" sz="3999" b="1">
              <a:solidFill>
                <a:srgbClr val="FEFEFE"/>
              </a:solidFill>
              <a:latin typeface="Childos Arabic Bold"/>
              <a:ea typeface="Childos Arabic Bold"/>
              <a:cs typeface="Childos Arabic Bold"/>
              <a:sym typeface="Childos Arabic Bold"/>
            </a:endParaRPr>
          </a:p>
        </p:txBody>
      </p:sp>
      <p:sp>
        <p:nvSpPr>
          <p:cNvPr id="12" name="Freeform 12"/>
          <p:cNvSpPr/>
          <p:nvPr/>
        </p:nvSpPr>
        <p:spPr>
          <a:xfrm>
            <a:off x="679705" y="8382935"/>
            <a:ext cx="3857069" cy="1258369"/>
          </a:xfrm>
          <a:custGeom>
            <a:avLst/>
            <a:gdLst/>
            <a:ahLst/>
            <a:cxnLst/>
            <a:rect l="l" t="t" r="r" b="b"/>
            <a:pathLst>
              <a:path w="3857069" h="1258369">
                <a:moveTo>
                  <a:pt x="0" y="0"/>
                </a:moveTo>
                <a:lnTo>
                  <a:pt x="3857068" y="0"/>
                </a:lnTo>
                <a:lnTo>
                  <a:pt x="3857068" y="1258369"/>
                </a:lnTo>
                <a:lnTo>
                  <a:pt x="0" y="1258369"/>
                </a:lnTo>
                <a:lnTo>
                  <a:pt x="0" y="0"/>
                </a:lnTo>
                <a:close/>
              </a:path>
            </a:pathLst>
          </a:custGeom>
          <a:blipFill>
            <a:blip r:embed="rId15"/>
            <a:stretch>
              <a:fillRect/>
            </a:stretch>
          </a:blipFill>
        </p:spPr>
        <p:txBody>
          <a:bodyPr/>
          <a:lstStyle/>
          <a:p>
            <a:endParaRPr lang="en-CA"/>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856</Words>
  <Application>Microsoft Office PowerPoint</Application>
  <PresentationFormat>Custom</PresentationFormat>
  <Paragraphs>126</Paragraphs>
  <Slides>22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Calibri</vt:lpstr>
      <vt:lpstr>Arimo</vt:lpstr>
      <vt:lpstr>Arial</vt:lpstr>
      <vt:lpstr>Childos Arabic</vt:lpstr>
      <vt:lpstr>Childos Arabic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4 - Influence of the Group - Inequalities Based on Sex and Gender</dc:title>
  <dc:creator>Andrea Verreault</dc:creator>
  <cp:lastModifiedBy>Andrea Verreault</cp:lastModifiedBy>
  <cp:revision>2</cp:revision>
  <dcterms:created xsi:type="dcterms:W3CDTF">2006-08-16T00:00:00Z</dcterms:created>
  <dcterms:modified xsi:type="dcterms:W3CDTF">2025-04-01T00:28:17Z</dcterms:modified>
  <dc:identifier>DAGhkAzecDQ</dc:identifier>
</cp:coreProperties>
</file>